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7" r:id="rId2"/>
    <p:sldId id="273" r:id="rId3"/>
    <p:sldId id="258" r:id="rId4"/>
    <p:sldId id="336" r:id="rId5"/>
    <p:sldId id="335" r:id="rId6"/>
    <p:sldId id="259" r:id="rId7"/>
    <p:sldId id="350" r:id="rId8"/>
    <p:sldId id="349" r:id="rId9"/>
    <p:sldId id="260" r:id="rId10"/>
    <p:sldId id="333" r:id="rId11"/>
    <p:sldId id="334" r:id="rId12"/>
    <p:sldId id="256" r:id="rId13"/>
    <p:sldId id="264" r:id="rId14"/>
    <p:sldId id="342" r:id="rId15"/>
    <p:sldId id="337" r:id="rId16"/>
    <p:sldId id="270" r:id="rId17"/>
    <p:sldId id="338" r:id="rId18"/>
    <p:sldId id="341" r:id="rId19"/>
    <p:sldId id="343" r:id="rId20"/>
    <p:sldId id="269" r:id="rId21"/>
    <p:sldId id="344" r:id="rId22"/>
    <p:sldId id="272" r:id="rId23"/>
    <p:sldId id="340" r:id="rId24"/>
    <p:sldId id="271" r:id="rId25"/>
    <p:sldId id="345" r:id="rId26"/>
    <p:sldId id="267" r:id="rId27"/>
    <p:sldId id="347" r:id="rId28"/>
    <p:sldId id="268" r:id="rId29"/>
    <p:sldId id="348" r:id="rId30"/>
    <p:sldId id="266" r:id="rId31"/>
    <p:sldId id="274" r:id="rId32"/>
    <p:sldId id="262" r:id="rId33"/>
    <p:sldId id="265" r:id="rId34"/>
    <p:sldId id="26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627" autoAdjust="0"/>
  </p:normalViewPr>
  <p:slideViewPr>
    <p:cSldViewPr snapToGrid="0">
      <p:cViewPr varScale="1">
        <p:scale>
          <a:sx n="84" d="100"/>
          <a:sy n="84" d="100"/>
        </p:scale>
        <p:origin x="65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20A3E3-34F5-464E-B974-16DFE6F23BBF}" type="datetimeFigureOut">
              <a:rPr lang="en-CA" smtClean="0"/>
              <a:t>2024-03-17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F02275-A385-4BD2-ABD2-C54E5F88FA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6695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FF Meta Serif W01"/>
              </a:rPr>
              <a:t>You might also keep a notepad by the bed to jot down any nagging thoughts that would keep you awake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2275-A385-4BD2-ABD2-C54E5F88FABC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8516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FF Meta Serif W01"/>
              </a:rPr>
              <a:t>You might also keep a notepad by the bed to jot down any nagging thoughts that would keep you awake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2275-A385-4BD2-ABD2-C54E5F88FABC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4899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FF Meta Serif W01"/>
              </a:rPr>
              <a:t>You might also keep a notepad by the bed to jot down any nagging thoughts that would keep you awake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2275-A385-4BD2-ABD2-C54E5F88FABC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9107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lnSpc>
                <a:spcPts val="2069"/>
              </a:lnSpc>
            </a:pPr>
            <a:r>
              <a:rPr lang="en-US" sz="1200" dirty="0">
                <a:solidFill>
                  <a:srgbClr val="000000"/>
                </a:solidFill>
                <a:latin typeface="Canva Sans"/>
              </a:rPr>
              <a:t>Ex: An airline attendant who must always smile, despite rude passengers.</a:t>
            </a:r>
          </a:p>
          <a:p>
            <a:pPr algn="ctr">
              <a:lnSpc>
                <a:spcPts val="2069"/>
              </a:lnSpc>
            </a:pPr>
            <a:r>
              <a:rPr lang="en-US" sz="1200" dirty="0">
                <a:solidFill>
                  <a:srgbClr val="000000"/>
                </a:solidFill>
                <a:latin typeface="Canva Sans"/>
              </a:rPr>
              <a:t>Truthful no but reluctant yes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2275-A385-4BD2-ABD2-C54E5F88FABC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3293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lnSpc>
                <a:spcPts val="2069"/>
              </a:lnSpc>
            </a:pPr>
            <a:r>
              <a:rPr lang="en-US" sz="1200" dirty="0">
                <a:solidFill>
                  <a:srgbClr val="000000"/>
                </a:solidFill>
                <a:latin typeface="Canva Sans"/>
              </a:rPr>
              <a:t>Ex: An airline attendant who must always smile, despite rude passengers.</a:t>
            </a:r>
          </a:p>
          <a:p>
            <a:pPr algn="ctr">
              <a:lnSpc>
                <a:spcPts val="2069"/>
              </a:lnSpc>
            </a:pPr>
            <a:r>
              <a:rPr lang="en-US" sz="1200" dirty="0">
                <a:solidFill>
                  <a:srgbClr val="000000"/>
                </a:solidFill>
                <a:latin typeface="Canva Sans"/>
              </a:rPr>
              <a:t>Truthful no but reluctant yes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2275-A385-4BD2-ABD2-C54E5F88FABC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1361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2275-A385-4BD2-ABD2-C54E5F88FABC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2199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If time permits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2275-A385-4BD2-ABD2-C54E5F88FABC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3444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CD8E5-6481-9ED1-38BC-A30E28678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8EE879-A414-0939-BF54-36BFCA0D92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F1022-34F1-0612-CB71-C73105CC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2024-03-17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D7646-9A68-1899-D28C-75010F0F7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BDCDF-3091-8D76-9E61-2AF603908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4331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95501-F1F6-4393-08CA-7B4B31E3B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451196-41C8-E40A-0789-6C1445BDCC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929F4-2E75-278F-6C2C-547C885F8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2024-03-17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A5545-9FDE-AB95-691E-6C0762CB1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1AB09-44CF-2E98-1668-C54F4E9F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5973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421331-48F0-0565-EF57-50CA0A4A73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63112E-F3D9-031E-CF1D-F045AFA823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CF09D-82AE-0B43-B663-DF096316F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2024-03-17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058A2-58AA-765F-F30E-DAA8FA37F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80BFF-FDF2-EECA-B43A-5CC8BE648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9867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EA11C-8746-B298-1056-847F64E3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E69DA-FEB5-7A1B-B559-C10699E84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6A552-FA26-1B34-00D9-7024FF949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2024-03-17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51E82-21CB-6187-69D4-3819A6AA9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D8CDA-C6A9-6164-BA03-EB39EC1A2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3234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E8F3A-50C0-6F1F-43F8-59C73497A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BC1DFB-3E87-798F-13E3-9B6616791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3D435-1735-831C-06EF-0B3179D2E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2024-03-17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0A2F8-3611-B9FD-5F70-C00D4386D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00D0F-90B8-CB39-761C-41749DB5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086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273-5BC3-77BC-F0CD-3FC8C0CDF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8B054-AAA8-A796-46A7-CD31B30324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BF48E5-D7AF-E02D-95E9-D30E4822B3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806A12-3F8F-E971-4F58-4410E8D95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2024-03-17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A79F6-AA06-2EBB-D8E6-1D9235E6B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7E4A5-BC63-FDBA-393E-80726F12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1402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C7D25-EC6B-A45E-8B14-743F502C4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30A01-17AA-6E3D-B0CE-1D5864547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54EAE-4C2D-3BA5-29F9-3266BFA59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EA7BFB-ED85-9012-2DDD-31AAEA16A7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8F40D4-D692-71BA-3426-4631066DF8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BB47B5-F66E-4892-9F7F-334E681E0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2024-03-17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89C83B-6172-6647-398D-17050F1DF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023D0C-9DD7-9114-273A-A7C709215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9281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77160-DEE0-3C0F-DBA8-A5B2520F3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BEC1C0-86C7-F436-36B8-6FA196E6C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2024-03-17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2FBC2F-33B8-87E4-E4D8-14264E582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C4BFA-B5A5-0B22-01BC-15C335F87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6557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859E6D-62C3-B250-6F76-14DA9AD01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2024-03-17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AF1130-0FB0-0FD8-E4D4-E1A3BC458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D37E0B-6BD8-2B6B-4825-7C1229DA6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5072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58F83-15C9-1894-E1C4-1C622D70E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EC5EC-414A-5203-2389-DED4151D9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B71FDE-D534-A1C0-FA14-5C81B9D3E4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1DE43-550C-1595-8C4E-4B3558667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2024-03-17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DF487D-4B92-4457-ECA8-CE84CC0FA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2D45D-75F0-B42A-D5EE-4481C38B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7874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BAD54-A83D-D921-D981-02C8181BC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B371EB-251C-9A2C-2579-F8445CE2DA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DF1E03-A3A8-A93D-AF48-D600211EB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30095-D7FD-40EF-BE29-F5A8E5F9A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2024-03-17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F1BE63-77FF-A25A-14CE-0E212FFB8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A4F282-2900-909E-C86C-6A195722E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337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FA08A2-CAAB-3C16-0BD7-3144E289B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A423F1-698F-8BEC-453F-42707956A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8266B-3FE5-5271-799F-1719A465E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A8DA4-84EE-45BF-A872-B1ED95B0A279}" type="datetimeFigureOut">
              <a:rPr lang="en-CA" smtClean="0"/>
              <a:t>2024-03-17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47D74-FEBF-7388-CB41-4865001457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30D2F-9FD0-99F6-54BA-E8F4BA75E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159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18" Type="http://schemas.openxmlformats.org/officeDocument/2006/relationships/image" Target="../media/image30.png"/><Relationship Id="rId3" Type="http://schemas.openxmlformats.org/officeDocument/2006/relationships/image" Target="../media/image15.svg"/><Relationship Id="rId21" Type="http://schemas.openxmlformats.org/officeDocument/2006/relationships/image" Target="../media/image33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5" Type="http://schemas.openxmlformats.org/officeDocument/2006/relationships/image" Target="../media/image37.sv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24" Type="http://schemas.openxmlformats.org/officeDocument/2006/relationships/image" Target="../media/image36.png"/><Relationship Id="rId5" Type="http://schemas.openxmlformats.org/officeDocument/2006/relationships/image" Target="../media/image17.svg"/><Relationship Id="rId15" Type="http://schemas.openxmlformats.org/officeDocument/2006/relationships/image" Target="../media/image27.svg"/><Relationship Id="rId23" Type="http://schemas.openxmlformats.org/officeDocument/2006/relationships/image" Target="../media/image35.svg"/><Relationship Id="rId10" Type="http://schemas.openxmlformats.org/officeDocument/2006/relationships/image" Target="../media/image22.png"/><Relationship Id="rId19" Type="http://schemas.openxmlformats.org/officeDocument/2006/relationships/image" Target="../media/image31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Relationship Id="rId22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Relationship Id="rId9" Type="http://schemas.openxmlformats.org/officeDocument/2006/relationships/image" Target="../media/image5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ZGNN4EPJzGk&amp;t=6s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destroytoday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69488-0FC4-8B8C-C833-BF32EB6AFE13}"/>
              </a:ext>
            </a:extLst>
          </p:cNvPr>
          <p:cNvSpPr txBox="1"/>
          <p:nvPr/>
        </p:nvSpPr>
        <p:spPr>
          <a:xfrm>
            <a:off x="1438275" y="2490281"/>
            <a:ext cx="95631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1" i="0" dirty="0">
                <a:solidFill>
                  <a:srgbClr val="1E0A3C"/>
                </a:solidFill>
                <a:effectLst/>
                <a:latin typeface="Neue Plak"/>
              </a:rPr>
              <a:t>Unveiling the Spectrum of Rest : </a:t>
            </a:r>
          </a:p>
          <a:p>
            <a:pPr algn="l"/>
            <a:r>
              <a:rPr lang="en-US" sz="4000" b="1" i="0" dirty="0">
                <a:solidFill>
                  <a:srgbClr val="1E0A3C"/>
                </a:solidFill>
                <a:effectLst/>
                <a:latin typeface="Neue Plak"/>
              </a:rPr>
              <a:t>Exploring Seven Transformative Dimensions</a:t>
            </a:r>
          </a:p>
          <a:p>
            <a:br>
              <a:rPr lang="en-US" dirty="0">
                <a:latin typeface="Neue Plak"/>
              </a:rPr>
            </a:br>
            <a:endParaRPr lang="en-CA" dirty="0">
              <a:latin typeface="Neue Plak"/>
            </a:endParaRPr>
          </a:p>
        </p:txBody>
      </p:sp>
      <p:pic>
        <p:nvPicPr>
          <p:cNvPr id="2" name="Picture Placeholder 10" descr="Colourful Donuts">
            <a:extLst>
              <a:ext uri="{FF2B5EF4-FFF2-40B4-BE49-F238E27FC236}">
                <a16:creationId xmlns:a16="http://schemas.microsoft.com/office/drawing/2014/main" id="{7ADDC6E1-7722-D8F0-4DC4-BCC8261958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95960" y="126125"/>
            <a:ext cx="1627874" cy="16278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32719D-C0DD-54B0-BE2A-3D5ABB5142C3}"/>
              </a:ext>
            </a:extLst>
          </p:cNvPr>
          <p:cNvSpPr txBox="1"/>
          <p:nvPr/>
        </p:nvSpPr>
        <p:spPr>
          <a:xfrm>
            <a:off x="6611112" y="5458968"/>
            <a:ext cx="3538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>
                <a:latin typeface="Neue Plak"/>
              </a:rPr>
              <a:t>Vaishnavi V</a:t>
            </a:r>
          </a:p>
        </p:txBody>
      </p:sp>
    </p:spTree>
    <p:extLst>
      <p:ext uri="{BB962C8B-B14F-4D97-AF65-F5344CB8AC3E}">
        <p14:creationId xmlns:p14="http://schemas.microsoft.com/office/powerpoint/2010/main" val="2789989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D008F-0361-B856-6AE6-576B48BBF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91600" cy="4351338"/>
          </a:xfrm>
        </p:spPr>
        <p:txBody>
          <a:bodyPr/>
          <a:lstStyle/>
          <a:p>
            <a:endParaRPr lang="en-CA" dirty="0"/>
          </a:p>
          <a:p>
            <a:endParaRPr lang="en-CA" dirty="0"/>
          </a:p>
          <a:p>
            <a:pPr marL="0" indent="0" algn="ctr">
              <a:buNone/>
            </a:pPr>
            <a:r>
              <a:rPr lang="en-CA" sz="4000" dirty="0"/>
              <a:t>SLEEP ≠  REST</a:t>
            </a:r>
          </a:p>
          <a:p>
            <a:pPr marL="0" indent="0" algn="ctr">
              <a:buNone/>
            </a:pPr>
            <a:endParaRPr lang="en-CA" sz="4000" dirty="0"/>
          </a:p>
          <a:p>
            <a:pPr marL="0" indent="0" algn="ctr">
              <a:buNone/>
            </a:pPr>
            <a:r>
              <a:rPr lang="en-CA" sz="4000" dirty="0"/>
              <a:t>1/7</a:t>
            </a:r>
          </a:p>
        </p:txBody>
      </p:sp>
      <p:pic>
        <p:nvPicPr>
          <p:cNvPr id="5" name="Graphic 4" descr="Pie chart with solid fill">
            <a:extLst>
              <a:ext uri="{FF2B5EF4-FFF2-40B4-BE49-F238E27FC236}">
                <a16:creationId xmlns:a16="http://schemas.microsoft.com/office/drawing/2014/main" id="{3AD531CA-8935-1D91-CB51-68D1025D7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5491" y="40012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52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4A0E-3DC0-A3AD-C5D7-B663BC246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359869" cy="1325563"/>
          </a:xfrm>
        </p:spPr>
        <p:txBody>
          <a:bodyPr/>
          <a:lstStyle/>
          <a:p>
            <a:pPr algn="ctr"/>
            <a:r>
              <a:rPr lang="en-CA" dirty="0">
                <a:latin typeface="Neue Plak"/>
              </a:rPr>
              <a:t>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D008F-0361-B856-6AE6-576B48BBF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3" y="1143000"/>
            <a:ext cx="7232903" cy="5715000"/>
          </a:xfrm>
        </p:spPr>
        <p:txBody>
          <a:bodyPr>
            <a:normAutofit fontScale="70000" lnSpcReduction="20000"/>
          </a:bodyPr>
          <a:lstStyle/>
          <a:p>
            <a:endParaRPr lang="en-CA" dirty="0">
              <a:latin typeface="Neue Plak"/>
            </a:endParaRPr>
          </a:p>
          <a:p>
            <a:pPr algn="just"/>
            <a:endParaRPr lang="en-CA" sz="3300" dirty="0">
              <a:latin typeface="Neue Plak"/>
            </a:endParaRPr>
          </a:p>
          <a:p>
            <a:pPr algn="just"/>
            <a:r>
              <a:rPr lang="en-CA" sz="4400" dirty="0">
                <a:latin typeface="Neue Plak"/>
              </a:rPr>
              <a:t>Underused</a:t>
            </a:r>
          </a:p>
          <a:p>
            <a:pPr algn="just"/>
            <a:endParaRPr lang="en-CA" sz="4400" dirty="0">
              <a:latin typeface="Neue Plak"/>
            </a:endParaRPr>
          </a:p>
          <a:p>
            <a:pPr algn="just"/>
            <a:r>
              <a:rPr lang="en-CA" sz="4400" dirty="0">
                <a:latin typeface="Neue Plak"/>
              </a:rPr>
              <a:t>Chemical Free</a:t>
            </a:r>
          </a:p>
          <a:p>
            <a:pPr algn="just"/>
            <a:endParaRPr lang="en-CA" sz="4400" dirty="0">
              <a:latin typeface="Neue Plak"/>
            </a:endParaRPr>
          </a:p>
          <a:p>
            <a:pPr algn="just"/>
            <a:r>
              <a:rPr lang="en-CA" sz="4400" dirty="0">
                <a:latin typeface="Neue Plak"/>
              </a:rPr>
              <a:t>Safe</a:t>
            </a:r>
          </a:p>
          <a:p>
            <a:pPr algn="just"/>
            <a:endParaRPr lang="en-CA" sz="4400" dirty="0">
              <a:latin typeface="Neue Plak"/>
            </a:endParaRPr>
          </a:p>
          <a:p>
            <a:pPr algn="just"/>
            <a:r>
              <a:rPr lang="en-CA" sz="4400" dirty="0">
                <a:latin typeface="Neue Plak"/>
              </a:rPr>
              <a:t>Effective </a:t>
            </a:r>
          </a:p>
          <a:p>
            <a:pPr algn="just"/>
            <a:endParaRPr lang="en-CA" sz="4400" dirty="0">
              <a:latin typeface="Neue Plak"/>
            </a:endParaRPr>
          </a:p>
          <a:p>
            <a:pPr algn="just"/>
            <a:r>
              <a:rPr lang="en-CA" sz="4400" dirty="0">
                <a:latin typeface="Neue Plak"/>
              </a:rPr>
              <a:t>Alternative form of therapy</a:t>
            </a:r>
          </a:p>
          <a:p>
            <a:pPr marL="0" indent="0">
              <a:buNone/>
            </a:pPr>
            <a:endParaRPr lang="en-CA" sz="4000" dirty="0">
              <a:latin typeface="Neue Plak"/>
            </a:endParaRPr>
          </a:p>
          <a:p>
            <a:pPr marL="0" indent="0">
              <a:buNone/>
            </a:pPr>
            <a:r>
              <a:rPr lang="en-CA" sz="4000" dirty="0">
                <a:latin typeface="Neue Plak"/>
              </a:rPr>
              <a:t>			</a:t>
            </a:r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3A7770D8-6500-D3D4-3EF2-B437F4B38E6A}"/>
              </a:ext>
            </a:extLst>
          </p:cNvPr>
          <p:cNvSpPr/>
          <p:nvPr/>
        </p:nvSpPr>
        <p:spPr>
          <a:xfrm>
            <a:off x="11622572" y="6311899"/>
            <a:ext cx="384585" cy="412740"/>
          </a:xfrm>
          <a:custGeom>
            <a:avLst/>
            <a:gdLst/>
            <a:ahLst/>
            <a:cxnLst/>
            <a:rect l="l" t="t" r="r" b="b"/>
            <a:pathLst>
              <a:path w="384585" h="412740">
                <a:moveTo>
                  <a:pt x="0" y="0"/>
                </a:moveTo>
                <a:lnTo>
                  <a:pt x="384585" y="0"/>
                </a:lnTo>
                <a:lnTo>
                  <a:pt x="384585" y="412740"/>
                </a:lnTo>
                <a:lnTo>
                  <a:pt x="0" y="412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8ECDE6-9F58-59EB-B18A-5A6DE6653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069" y="1586852"/>
            <a:ext cx="3490671" cy="34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988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68731701-A2F4-A687-1B88-AD3847070A3C}"/>
              </a:ext>
            </a:extLst>
          </p:cNvPr>
          <p:cNvSpPr/>
          <p:nvPr/>
        </p:nvSpPr>
        <p:spPr>
          <a:xfrm>
            <a:off x="4842890" y="839712"/>
            <a:ext cx="1007063" cy="989440"/>
          </a:xfrm>
          <a:custGeom>
            <a:avLst/>
            <a:gdLst/>
            <a:ahLst/>
            <a:cxnLst/>
            <a:rect l="l" t="t" r="r" b="b"/>
            <a:pathLst>
              <a:path w="1007063" h="989440">
                <a:moveTo>
                  <a:pt x="0" y="0"/>
                </a:moveTo>
                <a:lnTo>
                  <a:pt x="1007064" y="0"/>
                </a:lnTo>
                <a:lnTo>
                  <a:pt x="1007064" y="989440"/>
                </a:lnTo>
                <a:lnTo>
                  <a:pt x="0" y="989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6578FFAC-0DEA-2A2F-1C71-4BBC469B487F}"/>
              </a:ext>
            </a:extLst>
          </p:cNvPr>
          <p:cNvSpPr/>
          <p:nvPr/>
        </p:nvSpPr>
        <p:spPr>
          <a:xfrm>
            <a:off x="7623242" y="3547755"/>
            <a:ext cx="930733" cy="1320188"/>
          </a:xfrm>
          <a:custGeom>
            <a:avLst/>
            <a:gdLst/>
            <a:ahLst/>
            <a:cxnLst/>
            <a:rect l="l" t="t" r="r" b="b"/>
            <a:pathLst>
              <a:path w="930733" h="1320188">
                <a:moveTo>
                  <a:pt x="0" y="0"/>
                </a:moveTo>
                <a:lnTo>
                  <a:pt x="930733" y="0"/>
                </a:lnTo>
                <a:lnTo>
                  <a:pt x="930733" y="1320188"/>
                </a:lnTo>
                <a:lnTo>
                  <a:pt x="0" y="13201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AF5C486C-BDE7-F080-03B9-A0B3D252A035}"/>
              </a:ext>
            </a:extLst>
          </p:cNvPr>
          <p:cNvSpPr/>
          <p:nvPr/>
        </p:nvSpPr>
        <p:spPr>
          <a:xfrm>
            <a:off x="7497022" y="1974837"/>
            <a:ext cx="1183171" cy="1013090"/>
          </a:xfrm>
          <a:custGeom>
            <a:avLst/>
            <a:gdLst/>
            <a:ahLst/>
            <a:cxnLst/>
            <a:rect l="l" t="t" r="r" b="b"/>
            <a:pathLst>
              <a:path w="1183171" h="1013090">
                <a:moveTo>
                  <a:pt x="0" y="0"/>
                </a:moveTo>
                <a:lnTo>
                  <a:pt x="1183170" y="0"/>
                </a:lnTo>
                <a:lnTo>
                  <a:pt x="1183170" y="1013090"/>
                </a:lnTo>
                <a:lnTo>
                  <a:pt x="0" y="10130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5EFCEDDC-F34A-A3AA-4B8C-497C9FA58CDF}"/>
              </a:ext>
            </a:extLst>
          </p:cNvPr>
          <p:cNvSpPr/>
          <p:nvPr/>
        </p:nvSpPr>
        <p:spPr>
          <a:xfrm>
            <a:off x="4482912" y="2923876"/>
            <a:ext cx="1344095" cy="902224"/>
          </a:xfrm>
          <a:custGeom>
            <a:avLst/>
            <a:gdLst/>
            <a:ahLst/>
            <a:cxnLst/>
            <a:rect l="l" t="t" r="r" b="b"/>
            <a:pathLst>
              <a:path w="1344095" h="902224">
                <a:moveTo>
                  <a:pt x="0" y="0"/>
                </a:moveTo>
                <a:lnTo>
                  <a:pt x="1344095" y="0"/>
                </a:lnTo>
                <a:lnTo>
                  <a:pt x="1344095" y="902224"/>
                </a:lnTo>
                <a:lnTo>
                  <a:pt x="0" y="9022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4BBF6EEF-E489-B714-BC89-649AD27D7483}"/>
              </a:ext>
            </a:extLst>
          </p:cNvPr>
          <p:cNvSpPr/>
          <p:nvPr/>
        </p:nvSpPr>
        <p:spPr>
          <a:xfrm>
            <a:off x="4771956" y="810413"/>
            <a:ext cx="250883" cy="205268"/>
          </a:xfrm>
          <a:custGeom>
            <a:avLst/>
            <a:gdLst/>
            <a:ahLst/>
            <a:cxnLst/>
            <a:rect l="l" t="t" r="r" b="b"/>
            <a:pathLst>
              <a:path w="250883" h="205268">
                <a:moveTo>
                  <a:pt x="0" y="0"/>
                </a:moveTo>
                <a:lnTo>
                  <a:pt x="250883" y="0"/>
                </a:lnTo>
                <a:lnTo>
                  <a:pt x="250883" y="205268"/>
                </a:lnTo>
                <a:lnTo>
                  <a:pt x="0" y="2052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437AC314-32CA-018A-4CD2-78B9682E0FC9}"/>
              </a:ext>
            </a:extLst>
          </p:cNvPr>
          <p:cNvSpPr/>
          <p:nvPr/>
        </p:nvSpPr>
        <p:spPr>
          <a:xfrm>
            <a:off x="7821883" y="629627"/>
            <a:ext cx="432856" cy="180786"/>
          </a:xfrm>
          <a:custGeom>
            <a:avLst/>
            <a:gdLst/>
            <a:ahLst/>
            <a:cxnLst/>
            <a:rect l="l" t="t" r="r" b="b"/>
            <a:pathLst>
              <a:path w="432856" h="180786">
                <a:moveTo>
                  <a:pt x="0" y="0"/>
                </a:moveTo>
                <a:lnTo>
                  <a:pt x="432856" y="0"/>
                </a:lnTo>
                <a:lnTo>
                  <a:pt x="432856" y="180786"/>
                </a:lnTo>
                <a:lnTo>
                  <a:pt x="0" y="1807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A106712E-6D11-D619-0570-A955FA26AEF4}"/>
              </a:ext>
            </a:extLst>
          </p:cNvPr>
          <p:cNvSpPr/>
          <p:nvPr/>
        </p:nvSpPr>
        <p:spPr>
          <a:xfrm>
            <a:off x="1911883" y="3807192"/>
            <a:ext cx="1216183" cy="1137131"/>
          </a:xfrm>
          <a:custGeom>
            <a:avLst/>
            <a:gdLst/>
            <a:ahLst/>
            <a:cxnLst/>
            <a:rect l="l" t="t" r="r" b="b"/>
            <a:pathLst>
              <a:path w="1216183" h="1137131">
                <a:moveTo>
                  <a:pt x="0" y="0"/>
                </a:moveTo>
                <a:lnTo>
                  <a:pt x="1216183" y="0"/>
                </a:lnTo>
                <a:lnTo>
                  <a:pt x="1216183" y="1137131"/>
                </a:lnTo>
                <a:lnTo>
                  <a:pt x="0" y="113713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 dirty="0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62E50F73-334C-645E-04A6-D5FB15901A94}"/>
              </a:ext>
            </a:extLst>
          </p:cNvPr>
          <p:cNvSpPr/>
          <p:nvPr/>
        </p:nvSpPr>
        <p:spPr>
          <a:xfrm>
            <a:off x="2150457" y="2358420"/>
            <a:ext cx="208013" cy="173431"/>
          </a:xfrm>
          <a:custGeom>
            <a:avLst/>
            <a:gdLst/>
            <a:ahLst/>
            <a:cxnLst/>
            <a:rect l="l" t="t" r="r" b="b"/>
            <a:pathLst>
              <a:path w="208013" h="173431">
                <a:moveTo>
                  <a:pt x="0" y="0"/>
                </a:moveTo>
                <a:lnTo>
                  <a:pt x="208013" y="0"/>
                </a:lnTo>
                <a:lnTo>
                  <a:pt x="208013" y="173431"/>
                </a:lnTo>
                <a:lnTo>
                  <a:pt x="0" y="17343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817AC32B-96CA-B2DD-6AA8-DB7950744556}"/>
              </a:ext>
            </a:extLst>
          </p:cNvPr>
          <p:cNvSpPr/>
          <p:nvPr/>
        </p:nvSpPr>
        <p:spPr>
          <a:xfrm>
            <a:off x="1996966" y="1974837"/>
            <a:ext cx="1006280" cy="821026"/>
          </a:xfrm>
          <a:custGeom>
            <a:avLst/>
            <a:gdLst/>
            <a:ahLst/>
            <a:cxnLst/>
            <a:rect l="l" t="t" r="r" b="b"/>
            <a:pathLst>
              <a:path w="632708" h="528024">
                <a:moveTo>
                  <a:pt x="0" y="0"/>
                </a:moveTo>
                <a:lnTo>
                  <a:pt x="632708" y="0"/>
                </a:lnTo>
                <a:lnTo>
                  <a:pt x="632708" y="528024"/>
                </a:lnTo>
                <a:lnTo>
                  <a:pt x="0" y="52802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DAC2A92F-C9EC-DA43-861D-120874395B9D}"/>
              </a:ext>
            </a:extLst>
          </p:cNvPr>
          <p:cNvSpPr/>
          <p:nvPr/>
        </p:nvSpPr>
        <p:spPr>
          <a:xfrm>
            <a:off x="4544833" y="5143702"/>
            <a:ext cx="1316736" cy="1048925"/>
          </a:xfrm>
          <a:custGeom>
            <a:avLst/>
            <a:gdLst/>
            <a:ahLst/>
            <a:cxnLst/>
            <a:rect l="l" t="t" r="r" b="b"/>
            <a:pathLst>
              <a:path w="1316736" h="1048925">
                <a:moveTo>
                  <a:pt x="0" y="0"/>
                </a:moveTo>
                <a:lnTo>
                  <a:pt x="1316736" y="0"/>
                </a:lnTo>
                <a:lnTo>
                  <a:pt x="1316736" y="1048925"/>
                </a:lnTo>
                <a:lnTo>
                  <a:pt x="0" y="104892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D82463F0-2463-93DA-1147-A3A8F5CBAD7E}"/>
              </a:ext>
            </a:extLst>
          </p:cNvPr>
          <p:cNvSpPr/>
          <p:nvPr/>
        </p:nvSpPr>
        <p:spPr>
          <a:xfrm>
            <a:off x="284565" y="539819"/>
            <a:ext cx="290222" cy="385037"/>
          </a:xfrm>
          <a:custGeom>
            <a:avLst/>
            <a:gdLst/>
            <a:ahLst/>
            <a:cxnLst/>
            <a:rect l="l" t="t" r="r" b="b"/>
            <a:pathLst>
              <a:path w="290222" h="385037">
                <a:moveTo>
                  <a:pt x="0" y="0"/>
                </a:moveTo>
                <a:lnTo>
                  <a:pt x="290222" y="0"/>
                </a:lnTo>
                <a:lnTo>
                  <a:pt x="290222" y="385037"/>
                </a:lnTo>
                <a:lnTo>
                  <a:pt x="0" y="38503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775B5424-09DD-8419-4C86-C4C156504634}"/>
              </a:ext>
            </a:extLst>
          </p:cNvPr>
          <p:cNvSpPr/>
          <p:nvPr/>
        </p:nvSpPr>
        <p:spPr>
          <a:xfrm>
            <a:off x="11559579" y="6192627"/>
            <a:ext cx="632421" cy="660492"/>
          </a:xfrm>
          <a:custGeom>
            <a:avLst/>
            <a:gdLst/>
            <a:ahLst/>
            <a:cxnLst/>
            <a:rect l="l" t="t" r="r" b="b"/>
            <a:pathLst>
              <a:path w="632421" h="660492">
                <a:moveTo>
                  <a:pt x="0" y="0"/>
                </a:moveTo>
                <a:lnTo>
                  <a:pt x="632421" y="0"/>
                </a:lnTo>
                <a:lnTo>
                  <a:pt x="632421" y="660492"/>
                </a:lnTo>
                <a:lnTo>
                  <a:pt x="0" y="660492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6F3EACBB-E053-15E3-5D49-A209699A69DF}"/>
              </a:ext>
            </a:extLst>
          </p:cNvPr>
          <p:cNvSpPr txBox="1"/>
          <p:nvPr/>
        </p:nvSpPr>
        <p:spPr>
          <a:xfrm>
            <a:off x="4455048" y="2171354"/>
            <a:ext cx="1917887" cy="372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2400" dirty="0">
                <a:solidFill>
                  <a:srgbClr val="000000"/>
                </a:solidFill>
                <a:latin typeface="Canva Sans Bold"/>
              </a:rPr>
              <a:t>Physical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AD50B067-AFD7-BDC3-1BEF-3D973446A54E}"/>
              </a:ext>
            </a:extLst>
          </p:cNvPr>
          <p:cNvSpPr txBox="1"/>
          <p:nvPr/>
        </p:nvSpPr>
        <p:spPr>
          <a:xfrm>
            <a:off x="1615627" y="3115034"/>
            <a:ext cx="2113967" cy="372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2400" dirty="0">
                <a:solidFill>
                  <a:srgbClr val="000000"/>
                </a:solidFill>
                <a:latin typeface="Canva Sans Bold"/>
              </a:rPr>
              <a:t>Emotional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4DF2F3EB-C295-F65E-F215-D78712FA2F2C}"/>
              </a:ext>
            </a:extLst>
          </p:cNvPr>
          <p:cNvSpPr txBox="1"/>
          <p:nvPr/>
        </p:nvSpPr>
        <p:spPr>
          <a:xfrm>
            <a:off x="4591111" y="4116635"/>
            <a:ext cx="1645760" cy="372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2400" dirty="0">
                <a:solidFill>
                  <a:srgbClr val="000000"/>
                </a:solidFill>
                <a:latin typeface="Canva Sans Bold"/>
              </a:rPr>
              <a:t>Spiritual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5DE189DD-B38E-E85F-0DDC-0F70E8A8223E}"/>
              </a:ext>
            </a:extLst>
          </p:cNvPr>
          <p:cNvSpPr txBox="1"/>
          <p:nvPr/>
        </p:nvSpPr>
        <p:spPr>
          <a:xfrm>
            <a:off x="1871048" y="5089086"/>
            <a:ext cx="1631688" cy="372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2400" dirty="0">
                <a:solidFill>
                  <a:srgbClr val="000000"/>
                </a:solidFill>
                <a:latin typeface="Canva Sans Bold"/>
              </a:rPr>
              <a:t>Sensory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21" name="TextBox 19">
            <a:extLst>
              <a:ext uri="{FF2B5EF4-FFF2-40B4-BE49-F238E27FC236}">
                <a16:creationId xmlns:a16="http://schemas.microsoft.com/office/drawing/2014/main" id="{4382B6D3-4FC6-AEAB-26AD-CA3C44AB17C4}"/>
              </a:ext>
            </a:extLst>
          </p:cNvPr>
          <p:cNvSpPr txBox="1"/>
          <p:nvPr/>
        </p:nvSpPr>
        <p:spPr>
          <a:xfrm>
            <a:off x="4056186" y="6442483"/>
            <a:ext cx="2330310" cy="372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2400" dirty="0">
                <a:solidFill>
                  <a:srgbClr val="000000"/>
                </a:solidFill>
                <a:latin typeface="Canva Sans Bold"/>
              </a:rPr>
              <a:t>Social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22" name="TextBox 20">
            <a:extLst>
              <a:ext uri="{FF2B5EF4-FFF2-40B4-BE49-F238E27FC236}">
                <a16:creationId xmlns:a16="http://schemas.microsoft.com/office/drawing/2014/main" id="{469525D7-D127-8172-9D29-9D157FE5E635}"/>
              </a:ext>
            </a:extLst>
          </p:cNvPr>
          <p:cNvSpPr txBox="1"/>
          <p:nvPr/>
        </p:nvSpPr>
        <p:spPr>
          <a:xfrm>
            <a:off x="7343479" y="3310245"/>
            <a:ext cx="1776248" cy="206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nva Sans Bold"/>
              </a:rPr>
              <a:t>Mental Rest</a:t>
            </a:r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8ADBD447-BD24-F069-24DC-7A5E8D881378}"/>
              </a:ext>
            </a:extLst>
          </p:cNvPr>
          <p:cNvSpPr txBox="1"/>
          <p:nvPr/>
        </p:nvSpPr>
        <p:spPr>
          <a:xfrm>
            <a:off x="7178559" y="5036935"/>
            <a:ext cx="1941168" cy="372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2400" dirty="0">
                <a:solidFill>
                  <a:srgbClr val="000000"/>
                </a:solidFill>
                <a:latin typeface="Canva Sans Bold"/>
              </a:rPr>
              <a:t>Creative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C9B6CC5E-4FB6-3F93-BF0D-00757DDD5492}"/>
              </a:ext>
            </a:extLst>
          </p:cNvPr>
          <p:cNvSpPr txBox="1"/>
          <p:nvPr/>
        </p:nvSpPr>
        <p:spPr>
          <a:xfrm>
            <a:off x="1911883" y="332373"/>
            <a:ext cx="7395398" cy="3662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</a:pPr>
            <a:r>
              <a:rPr lang="en-US" sz="4000" dirty="0">
                <a:solidFill>
                  <a:srgbClr val="000000"/>
                </a:solidFill>
                <a:latin typeface="Neue Plak"/>
              </a:rPr>
              <a:t>7 types of Rest</a:t>
            </a:r>
          </a:p>
        </p:txBody>
      </p:sp>
    </p:spTree>
    <p:extLst>
      <p:ext uri="{BB962C8B-B14F-4D97-AF65-F5344CB8AC3E}">
        <p14:creationId xmlns:p14="http://schemas.microsoft.com/office/powerpoint/2010/main" val="2327708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29465D4A-B34E-000E-C4E3-530AFD1E7631}"/>
              </a:ext>
            </a:extLst>
          </p:cNvPr>
          <p:cNvSpPr txBox="1"/>
          <p:nvPr/>
        </p:nvSpPr>
        <p:spPr>
          <a:xfrm>
            <a:off x="399393" y="2256991"/>
            <a:ext cx="4210707" cy="2437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Lack of sleep and overtraining deplete your body's energy.</a:t>
            </a:r>
          </a:p>
          <a:p>
            <a:pPr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Physically drained</a:t>
            </a:r>
          </a:p>
          <a:p>
            <a:pPr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 </a:t>
            </a:r>
          </a:p>
          <a:p>
            <a:pPr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65B483D-28E5-C16E-4DEA-589940EE48A2}"/>
              </a:ext>
            </a:extLst>
          </p:cNvPr>
          <p:cNvSpPr txBox="1"/>
          <p:nvPr/>
        </p:nvSpPr>
        <p:spPr>
          <a:xfrm>
            <a:off x="0" y="506910"/>
            <a:ext cx="10746080" cy="472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4000" dirty="0">
                <a:solidFill>
                  <a:srgbClr val="000000"/>
                </a:solidFill>
                <a:latin typeface="Neue Plak"/>
              </a:rPr>
              <a:t>Physical Rest</a:t>
            </a:r>
          </a:p>
        </p:txBody>
      </p:sp>
      <p:pic>
        <p:nvPicPr>
          <p:cNvPr id="2052" name="Picture 4" descr="The Power of Sleep and Rest: Unlocking a Well-Rested Mind">
            <a:extLst>
              <a:ext uri="{FF2B5EF4-FFF2-40B4-BE49-F238E27FC236}">
                <a16:creationId xmlns:a16="http://schemas.microsoft.com/office/drawing/2014/main" id="{471FAE60-385D-15F1-31F4-344F0E851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0" y="1367329"/>
            <a:ext cx="7581900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35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29465D4A-B34E-000E-C4E3-530AFD1E7631}"/>
              </a:ext>
            </a:extLst>
          </p:cNvPr>
          <p:cNvSpPr txBox="1"/>
          <p:nvPr/>
        </p:nvSpPr>
        <p:spPr>
          <a:xfrm>
            <a:off x="320039" y="1503854"/>
            <a:ext cx="11551921" cy="43227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 </a:t>
            </a:r>
          </a:p>
          <a:p>
            <a:pPr>
              <a:lnSpc>
                <a:spcPts val="2069"/>
              </a:lnSpc>
            </a:pPr>
            <a:r>
              <a:rPr lang="en-US" sz="2400" b="1" dirty="0">
                <a:solidFill>
                  <a:srgbClr val="000000"/>
                </a:solidFill>
                <a:latin typeface="Neue Plak"/>
              </a:rPr>
              <a:t>     Passive</a:t>
            </a:r>
          </a:p>
          <a:p>
            <a:pPr>
              <a:lnSpc>
                <a:spcPts val="2069"/>
              </a:lnSpc>
            </a:pPr>
            <a:endParaRPr lang="en-US" sz="2400" b="1" dirty="0">
              <a:solidFill>
                <a:srgbClr val="000000"/>
              </a:solidFill>
              <a:latin typeface="Neue Plak"/>
            </a:endParaRP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Sleep 7+ hrs. nightly</a:t>
            </a: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Take power naps (as needed)</a:t>
            </a:r>
          </a:p>
          <a:p>
            <a:pPr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2069"/>
              </a:lnSpc>
            </a:pPr>
            <a:r>
              <a:rPr lang="en-US" sz="2400" b="1" dirty="0">
                <a:solidFill>
                  <a:srgbClr val="000000"/>
                </a:solidFill>
                <a:latin typeface="Neue Plak"/>
              </a:rPr>
              <a:t>      Active</a:t>
            </a:r>
          </a:p>
          <a:p>
            <a:pPr>
              <a:lnSpc>
                <a:spcPts val="2069"/>
              </a:lnSpc>
            </a:pPr>
            <a:endParaRPr lang="en-US" sz="2400" b="1" dirty="0">
              <a:solidFill>
                <a:srgbClr val="000000"/>
              </a:solidFill>
              <a:latin typeface="Neue Plak"/>
            </a:endParaRP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Restorative activities</a:t>
            </a: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Massage improve the body’s circulation and flexibility</a:t>
            </a: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Yoga, massage, using a foam roller, regular stretch breaks, adjusting workspace ergonomics</a:t>
            </a:r>
          </a:p>
          <a:p>
            <a:pPr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65B483D-28E5-C16E-4DEA-589940EE48A2}"/>
              </a:ext>
            </a:extLst>
          </p:cNvPr>
          <p:cNvSpPr txBox="1"/>
          <p:nvPr/>
        </p:nvSpPr>
        <p:spPr>
          <a:xfrm>
            <a:off x="563051" y="706922"/>
            <a:ext cx="10746080" cy="472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4000" dirty="0">
                <a:solidFill>
                  <a:srgbClr val="000000"/>
                </a:solidFill>
                <a:latin typeface="Neue Plak"/>
              </a:rPr>
              <a:t>Physical Rest</a:t>
            </a:r>
          </a:p>
        </p:txBody>
      </p:sp>
    </p:spTree>
    <p:extLst>
      <p:ext uri="{BB962C8B-B14F-4D97-AF65-F5344CB8AC3E}">
        <p14:creationId xmlns:p14="http://schemas.microsoft.com/office/powerpoint/2010/main" val="2096339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29465D4A-B34E-000E-C4E3-530AFD1E7631}"/>
              </a:ext>
            </a:extLst>
          </p:cNvPr>
          <p:cNvSpPr txBox="1"/>
          <p:nvPr/>
        </p:nvSpPr>
        <p:spPr>
          <a:xfrm>
            <a:off x="182879" y="1755073"/>
            <a:ext cx="11551921" cy="43227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Lack of sleep and overtraining deplete your body's energy.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 </a:t>
            </a:r>
          </a:p>
          <a:p>
            <a:pPr algn="ctr">
              <a:lnSpc>
                <a:spcPts val="2069"/>
              </a:lnSpc>
            </a:pPr>
            <a:r>
              <a:rPr lang="en-US" sz="2400" b="1" dirty="0">
                <a:solidFill>
                  <a:srgbClr val="000000"/>
                </a:solidFill>
                <a:latin typeface="Neue Plak"/>
              </a:rPr>
              <a:t>Passive</a:t>
            </a:r>
          </a:p>
          <a:p>
            <a:pPr algn="ctr">
              <a:lnSpc>
                <a:spcPts val="2069"/>
              </a:lnSpc>
            </a:pPr>
            <a:endParaRPr lang="en-US" sz="2400" b="1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Sleep 7+ hrs. nightly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Take power naps (as needed)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b="1" dirty="0">
                <a:solidFill>
                  <a:srgbClr val="000000"/>
                </a:solidFill>
                <a:latin typeface="Neue Plak"/>
              </a:rPr>
              <a:t>Active</a:t>
            </a:r>
          </a:p>
          <a:p>
            <a:pPr algn="ctr">
              <a:lnSpc>
                <a:spcPts val="2069"/>
              </a:lnSpc>
            </a:pPr>
            <a:endParaRPr lang="en-US" sz="2400" b="1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 Restorative activities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Massage improve the body’s circulation and flexibility</a:t>
            </a: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E30C383-14D8-8A62-634E-0D09D3CEC218}"/>
              </a:ext>
            </a:extLst>
          </p:cNvPr>
          <p:cNvSpPr/>
          <p:nvPr/>
        </p:nvSpPr>
        <p:spPr>
          <a:xfrm>
            <a:off x="4775329" y="1092930"/>
            <a:ext cx="1572919" cy="662143"/>
          </a:xfrm>
          <a:custGeom>
            <a:avLst/>
            <a:gdLst/>
            <a:ahLst/>
            <a:cxnLst/>
            <a:rect l="l" t="t" r="r" b="b"/>
            <a:pathLst>
              <a:path w="1316736" h="653430">
                <a:moveTo>
                  <a:pt x="0" y="0"/>
                </a:moveTo>
                <a:lnTo>
                  <a:pt x="1316736" y="0"/>
                </a:lnTo>
                <a:lnTo>
                  <a:pt x="1316736" y="653430"/>
                </a:lnTo>
                <a:lnTo>
                  <a:pt x="0" y="653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8DEA13B-D014-7B28-B275-83C7979B67F9}"/>
              </a:ext>
            </a:extLst>
          </p:cNvPr>
          <p:cNvSpPr/>
          <p:nvPr/>
        </p:nvSpPr>
        <p:spPr>
          <a:xfrm>
            <a:off x="1180327" y="5294892"/>
            <a:ext cx="696063" cy="699283"/>
          </a:xfrm>
          <a:custGeom>
            <a:avLst/>
            <a:gdLst/>
            <a:ahLst/>
            <a:cxnLst/>
            <a:rect l="l" t="t" r="r" b="b"/>
            <a:pathLst>
              <a:path w="856623" h="738837">
                <a:moveTo>
                  <a:pt x="0" y="0"/>
                </a:moveTo>
                <a:lnTo>
                  <a:pt x="856623" y="0"/>
                </a:lnTo>
                <a:lnTo>
                  <a:pt x="856623" y="738837"/>
                </a:lnTo>
                <a:lnTo>
                  <a:pt x="0" y="7388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C063826-29BD-8ED1-D79C-2186A04F3D54}"/>
              </a:ext>
            </a:extLst>
          </p:cNvPr>
          <p:cNvSpPr/>
          <p:nvPr/>
        </p:nvSpPr>
        <p:spPr>
          <a:xfrm>
            <a:off x="8652387" y="2366479"/>
            <a:ext cx="1014194" cy="1251791"/>
          </a:xfrm>
          <a:custGeom>
            <a:avLst/>
            <a:gdLst/>
            <a:ahLst/>
            <a:cxnLst/>
            <a:rect l="l" t="t" r="r" b="b"/>
            <a:pathLst>
              <a:path w="908266" h="1130195">
                <a:moveTo>
                  <a:pt x="0" y="0"/>
                </a:moveTo>
                <a:lnTo>
                  <a:pt x="908266" y="0"/>
                </a:lnTo>
                <a:lnTo>
                  <a:pt x="908266" y="1130195"/>
                </a:lnTo>
                <a:lnTo>
                  <a:pt x="0" y="11301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65B483D-28E5-C16E-4DEA-589940EE48A2}"/>
              </a:ext>
            </a:extLst>
          </p:cNvPr>
          <p:cNvSpPr txBox="1"/>
          <p:nvPr/>
        </p:nvSpPr>
        <p:spPr>
          <a:xfrm>
            <a:off x="584072" y="223446"/>
            <a:ext cx="10746080" cy="472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4000" dirty="0">
                <a:solidFill>
                  <a:srgbClr val="000000"/>
                </a:solidFill>
                <a:latin typeface="Neue Plak"/>
              </a:rPr>
              <a:t>Physical Rest</a:t>
            </a:r>
          </a:p>
        </p:txBody>
      </p:sp>
    </p:spTree>
    <p:extLst>
      <p:ext uri="{BB962C8B-B14F-4D97-AF65-F5344CB8AC3E}">
        <p14:creationId xmlns:p14="http://schemas.microsoft.com/office/powerpoint/2010/main" val="789058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EDA73BF-08E8-6388-B6B1-12DB6A24D3DE}"/>
              </a:ext>
            </a:extLst>
          </p:cNvPr>
          <p:cNvSpPr txBox="1"/>
          <p:nvPr/>
        </p:nvSpPr>
        <p:spPr>
          <a:xfrm>
            <a:off x="2560882" y="1028700"/>
            <a:ext cx="7070238" cy="5669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lang="en-US" sz="2400" dirty="0"/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Mental rest deficit is caused by overtaxing your thinking.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Create a shutdown ritual to separate work and life</a:t>
            </a: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Notepad by the bed for nagging thoughts</a:t>
            </a: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Take a break from problem-solving</a:t>
            </a: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Brain-breaks (Schedule them. Use Pomodoro)</a:t>
            </a: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Music, silence, journaling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45FFF0E-4D1B-8C5D-07DE-D6A1A3D778CB}"/>
              </a:ext>
            </a:extLst>
          </p:cNvPr>
          <p:cNvSpPr/>
          <p:nvPr/>
        </p:nvSpPr>
        <p:spPr>
          <a:xfrm>
            <a:off x="1920858" y="2031614"/>
            <a:ext cx="1010147" cy="578309"/>
          </a:xfrm>
          <a:custGeom>
            <a:avLst/>
            <a:gdLst/>
            <a:ahLst/>
            <a:cxnLst/>
            <a:rect l="l" t="t" r="r" b="b"/>
            <a:pathLst>
              <a:path w="1010147" h="578309">
                <a:moveTo>
                  <a:pt x="0" y="0"/>
                </a:moveTo>
                <a:lnTo>
                  <a:pt x="1010147" y="0"/>
                </a:lnTo>
                <a:lnTo>
                  <a:pt x="1010147" y="578309"/>
                </a:lnTo>
                <a:lnTo>
                  <a:pt x="0" y="5783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2F3465FF-CECD-987D-811E-B8C0FB735D9D}"/>
              </a:ext>
            </a:extLst>
          </p:cNvPr>
          <p:cNvSpPr/>
          <p:nvPr/>
        </p:nvSpPr>
        <p:spPr>
          <a:xfrm>
            <a:off x="5167249" y="2154835"/>
            <a:ext cx="928751" cy="910176"/>
          </a:xfrm>
          <a:custGeom>
            <a:avLst/>
            <a:gdLst/>
            <a:ahLst/>
            <a:cxnLst/>
            <a:rect l="l" t="t" r="r" b="b"/>
            <a:pathLst>
              <a:path w="928751" h="910176">
                <a:moveTo>
                  <a:pt x="0" y="0"/>
                </a:moveTo>
                <a:lnTo>
                  <a:pt x="928751" y="0"/>
                </a:lnTo>
                <a:lnTo>
                  <a:pt x="928751" y="910177"/>
                </a:lnTo>
                <a:lnTo>
                  <a:pt x="0" y="9101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C6D4FAE-91E1-938B-01F5-D18499C6A5BA}"/>
              </a:ext>
            </a:extLst>
          </p:cNvPr>
          <p:cNvSpPr/>
          <p:nvPr/>
        </p:nvSpPr>
        <p:spPr>
          <a:xfrm>
            <a:off x="489498" y="5931460"/>
            <a:ext cx="1414380" cy="746085"/>
          </a:xfrm>
          <a:custGeom>
            <a:avLst/>
            <a:gdLst/>
            <a:ahLst/>
            <a:cxnLst/>
            <a:rect l="l" t="t" r="r" b="b"/>
            <a:pathLst>
              <a:path w="1414380" h="746085">
                <a:moveTo>
                  <a:pt x="0" y="0"/>
                </a:moveTo>
                <a:lnTo>
                  <a:pt x="1414379" y="0"/>
                </a:lnTo>
                <a:lnTo>
                  <a:pt x="1414379" y="746085"/>
                </a:lnTo>
                <a:lnTo>
                  <a:pt x="0" y="7460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EB7940B5-148F-0508-B0B4-3A717F286D6E}"/>
              </a:ext>
            </a:extLst>
          </p:cNvPr>
          <p:cNvSpPr/>
          <p:nvPr/>
        </p:nvSpPr>
        <p:spPr>
          <a:xfrm>
            <a:off x="10675225" y="5795534"/>
            <a:ext cx="1236802" cy="737443"/>
          </a:xfrm>
          <a:custGeom>
            <a:avLst/>
            <a:gdLst/>
            <a:ahLst/>
            <a:cxnLst/>
            <a:rect l="l" t="t" r="r" b="b"/>
            <a:pathLst>
              <a:path w="1236802" h="737443">
                <a:moveTo>
                  <a:pt x="0" y="0"/>
                </a:moveTo>
                <a:lnTo>
                  <a:pt x="1236802" y="0"/>
                </a:lnTo>
                <a:lnTo>
                  <a:pt x="1236802" y="737443"/>
                </a:lnTo>
                <a:lnTo>
                  <a:pt x="0" y="7374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EEBEC38-312C-D59D-CC5E-74C318484F06}"/>
              </a:ext>
            </a:extLst>
          </p:cNvPr>
          <p:cNvSpPr txBox="1"/>
          <p:nvPr/>
        </p:nvSpPr>
        <p:spPr>
          <a:xfrm>
            <a:off x="4630355" y="223446"/>
            <a:ext cx="1857503" cy="437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2800" dirty="0">
                <a:solidFill>
                  <a:srgbClr val="000000"/>
                </a:solidFill>
                <a:latin typeface="Canva Sans Bold"/>
              </a:rPr>
              <a:t>Mental Rest</a:t>
            </a:r>
          </a:p>
        </p:txBody>
      </p:sp>
      <p:pic>
        <p:nvPicPr>
          <p:cNvPr id="1026" name="Picture 2" descr="Pomodoro Technique - Boost Your Productivity | Adobe Acrobat">
            <a:extLst>
              <a:ext uri="{FF2B5EF4-FFF2-40B4-BE49-F238E27FC236}">
                <a16:creationId xmlns:a16="http://schemas.microsoft.com/office/drawing/2014/main" id="{671AAA19-72A6-6AA8-8300-E0E1577F6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579" y="5256072"/>
            <a:ext cx="864540" cy="57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466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EDA73BF-08E8-6388-B6B1-12DB6A24D3DE}"/>
              </a:ext>
            </a:extLst>
          </p:cNvPr>
          <p:cNvSpPr txBox="1"/>
          <p:nvPr/>
        </p:nvSpPr>
        <p:spPr>
          <a:xfrm>
            <a:off x="714702" y="1638300"/>
            <a:ext cx="7213145" cy="4053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Mental rest deficit is caused by overtaxing your thinking (Brain fog).</a:t>
            </a:r>
          </a:p>
          <a:p>
            <a:pPr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If your occupation draws primarily on your mental resources, you may find that tiredness comes in the form of loss of concentration, cynicism, irritation, apathy 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EEBEC38-312C-D59D-CC5E-74C318484F06}"/>
              </a:ext>
            </a:extLst>
          </p:cNvPr>
          <p:cNvSpPr txBox="1"/>
          <p:nvPr/>
        </p:nvSpPr>
        <p:spPr>
          <a:xfrm>
            <a:off x="2587752" y="744654"/>
            <a:ext cx="4270247" cy="458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600" dirty="0">
                <a:solidFill>
                  <a:srgbClr val="000000"/>
                </a:solidFill>
                <a:latin typeface="Canva Sans Bold"/>
              </a:rPr>
              <a:t>Mental Rest</a:t>
            </a:r>
          </a:p>
        </p:txBody>
      </p:sp>
      <p:pic>
        <p:nvPicPr>
          <p:cNvPr id="3074" name="Picture 2" descr="Should you take a mental health day? | The Village Family Service Center">
            <a:extLst>
              <a:ext uri="{FF2B5EF4-FFF2-40B4-BE49-F238E27FC236}">
                <a16:creationId xmlns:a16="http://schemas.microsoft.com/office/drawing/2014/main" id="{192839DB-9EE0-5EB0-C529-FC0010DF4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379" y="1308702"/>
            <a:ext cx="3810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283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modoro technique">
            <a:extLst>
              <a:ext uri="{FF2B5EF4-FFF2-40B4-BE49-F238E27FC236}">
                <a16:creationId xmlns:a16="http://schemas.microsoft.com/office/drawing/2014/main" id="{0E5FD1AD-3D12-BB33-B273-F9DFA9094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3" y="0"/>
            <a:ext cx="84867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333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EDA73BF-08E8-6388-B6B1-12DB6A24D3DE}"/>
              </a:ext>
            </a:extLst>
          </p:cNvPr>
          <p:cNvSpPr txBox="1"/>
          <p:nvPr/>
        </p:nvSpPr>
        <p:spPr>
          <a:xfrm>
            <a:off x="651641" y="1028700"/>
            <a:ext cx="11267089" cy="3784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marL="342900" indent="-342900" algn="just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Create a shutdown ritual to separate work and life</a:t>
            </a: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marL="342900" indent="-342900" algn="just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Notepad by the bed for nagging thoughts</a:t>
            </a: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marL="342900" indent="-342900" algn="just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Take a break from problem-solving</a:t>
            </a: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marL="342900" indent="-342900" algn="just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Brain-breaks (Schedule them. Use Pomodoro)</a:t>
            </a: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marL="342900" indent="-342900" algn="just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Music, silence, journaling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EEBEC38-312C-D59D-CC5E-74C318484F06}"/>
              </a:ext>
            </a:extLst>
          </p:cNvPr>
          <p:cNvSpPr txBox="1"/>
          <p:nvPr/>
        </p:nvSpPr>
        <p:spPr>
          <a:xfrm>
            <a:off x="2542033" y="397182"/>
            <a:ext cx="5193792" cy="472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4000" dirty="0">
                <a:solidFill>
                  <a:srgbClr val="000000"/>
                </a:solidFill>
                <a:latin typeface="Canva Sans Bold"/>
              </a:rPr>
              <a:t>Mental Rest</a:t>
            </a:r>
          </a:p>
        </p:txBody>
      </p:sp>
    </p:spTree>
    <p:extLst>
      <p:ext uri="{BB962C8B-B14F-4D97-AF65-F5344CB8AC3E}">
        <p14:creationId xmlns:p14="http://schemas.microsoft.com/office/powerpoint/2010/main" val="4071557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F0EAA9-21E1-39E9-70BD-8B80CB32F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862" y="359272"/>
            <a:ext cx="4697139" cy="613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65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B66DA5A-632A-2D47-660B-971EEB5E5105}"/>
              </a:ext>
            </a:extLst>
          </p:cNvPr>
          <p:cNvSpPr txBox="1"/>
          <p:nvPr/>
        </p:nvSpPr>
        <p:spPr>
          <a:xfrm>
            <a:off x="1371517" y="793884"/>
            <a:ext cx="8471337" cy="5938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CA"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Emotional rest deficit occurs when you feel like you can't be authentic.</a:t>
            </a:r>
          </a:p>
          <a:p>
            <a:pPr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Compassion Fatigue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285750" indent="-285750" algn="ctr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285750" indent="-285750" algn="ctr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285750" indent="-285750" algn="ctr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                   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D4645DF-CEDD-F494-87F0-A5C40BAC4EA3}"/>
              </a:ext>
            </a:extLst>
          </p:cNvPr>
          <p:cNvSpPr txBox="1"/>
          <p:nvPr/>
        </p:nvSpPr>
        <p:spPr>
          <a:xfrm>
            <a:off x="2369639" y="272034"/>
            <a:ext cx="6475094" cy="458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600" dirty="0">
                <a:solidFill>
                  <a:srgbClr val="000000"/>
                </a:solidFill>
                <a:latin typeface="Neue Plak"/>
              </a:rPr>
              <a:t>Emotional Rest</a:t>
            </a:r>
          </a:p>
        </p:txBody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id="{18C7BEEA-CC7E-8840-17CD-261BD4516DDF}"/>
              </a:ext>
            </a:extLst>
          </p:cNvPr>
          <p:cNvSpPr/>
          <p:nvPr/>
        </p:nvSpPr>
        <p:spPr>
          <a:xfrm>
            <a:off x="10550691" y="272034"/>
            <a:ext cx="927588" cy="1043700"/>
          </a:xfrm>
          <a:custGeom>
            <a:avLst/>
            <a:gdLst/>
            <a:ahLst/>
            <a:cxnLst/>
            <a:rect l="l" t="t" r="r" b="b"/>
            <a:pathLst>
              <a:path w="927588" h="1043700">
                <a:moveTo>
                  <a:pt x="0" y="0"/>
                </a:moveTo>
                <a:lnTo>
                  <a:pt x="927588" y="0"/>
                </a:lnTo>
                <a:lnTo>
                  <a:pt x="927588" y="1043699"/>
                </a:lnTo>
                <a:lnTo>
                  <a:pt x="0" y="1043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</p:spTree>
    <p:extLst>
      <p:ext uri="{BB962C8B-B14F-4D97-AF65-F5344CB8AC3E}">
        <p14:creationId xmlns:p14="http://schemas.microsoft.com/office/powerpoint/2010/main" val="3379783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B66DA5A-632A-2D47-660B-971EEB5E5105}"/>
              </a:ext>
            </a:extLst>
          </p:cNvPr>
          <p:cNvSpPr txBox="1"/>
          <p:nvPr/>
        </p:nvSpPr>
        <p:spPr>
          <a:xfrm>
            <a:off x="1188720" y="2479106"/>
            <a:ext cx="8893693" cy="2706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285750" indent="-285750" algn="ctr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                   </a:t>
            </a:r>
          </a:p>
          <a:p>
            <a:pPr marL="1257300" lvl="2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Spend time with people you can be authentic around</a:t>
            </a:r>
          </a:p>
          <a:p>
            <a:pPr marL="1257300" lvl="2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1257300" lvl="2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Try speaking with a therapist to release emotional labor</a:t>
            </a:r>
          </a:p>
          <a:p>
            <a:pPr marL="1257300" lvl="2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1257300" lvl="2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strike="sngStrike" dirty="0">
                <a:solidFill>
                  <a:srgbClr val="000000"/>
                </a:solidFill>
                <a:latin typeface="Neue Plak"/>
              </a:rPr>
              <a:t>People pleasing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26B3371-D00E-CD7C-5D6D-CA3867499E55}"/>
              </a:ext>
            </a:extLst>
          </p:cNvPr>
          <p:cNvSpPr/>
          <p:nvPr/>
        </p:nvSpPr>
        <p:spPr>
          <a:xfrm>
            <a:off x="9725798" y="5367171"/>
            <a:ext cx="1912833" cy="783896"/>
          </a:xfrm>
          <a:custGeom>
            <a:avLst/>
            <a:gdLst/>
            <a:ahLst/>
            <a:cxnLst/>
            <a:rect l="l" t="t" r="r" b="b"/>
            <a:pathLst>
              <a:path w="1316736" h="574426">
                <a:moveTo>
                  <a:pt x="0" y="0"/>
                </a:moveTo>
                <a:lnTo>
                  <a:pt x="1316736" y="0"/>
                </a:lnTo>
                <a:lnTo>
                  <a:pt x="1316736" y="574426"/>
                </a:lnTo>
                <a:lnTo>
                  <a:pt x="0" y="5744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D4645DF-CEDD-F494-87F0-A5C40BAC4EA3}"/>
              </a:ext>
            </a:extLst>
          </p:cNvPr>
          <p:cNvSpPr txBox="1"/>
          <p:nvPr/>
        </p:nvSpPr>
        <p:spPr>
          <a:xfrm>
            <a:off x="2243515" y="1032306"/>
            <a:ext cx="6475094" cy="458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600" dirty="0">
                <a:solidFill>
                  <a:srgbClr val="000000"/>
                </a:solidFill>
                <a:latin typeface="Neue Plak"/>
              </a:rPr>
              <a:t>Emotional Rest</a:t>
            </a:r>
          </a:p>
        </p:txBody>
      </p:sp>
    </p:spTree>
    <p:extLst>
      <p:ext uri="{BB962C8B-B14F-4D97-AF65-F5344CB8AC3E}">
        <p14:creationId xmlns:p14="http://schemas.microsoft.com/office/powerpoint/2010/main" val="241111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41C280CC-235C-F050-568D-88F483F15B16}"/>
              </a:ext>
            </a:extLst>
          </p:cNvPr>
          <p:cNvSpPr txBox="1"/>
          <p:nvPr/>
        </p:nvSpPr>
        <p:spPr>
          <a:xfrm>
            <a:off x="998482" y="1765737"/>
            <a:ext cx="4679942" cy="4159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26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b="0" i="0" dirty="0">
                <a:solidFill>
                  <a:srgbClr val="333333"/>
                </a:solidFill>
                <a:effectLst/>
                <a:latin typeface="Neue Plak"/>
              </a:rPr>
              <a:t> </a:t>
            </a: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333333"/>
              </a:solidFill>
              <a:latin typeface="Neue Plak"/>
            </a:endParaRPr>
          </a:p>
          <a:p>
            <a:pPr>
              <a:lnSpc>
                <a:spcPts val="2068"/>
              </a:lnSpc>
            </a:pPr>
            <a:r>
              <a:rPr lang="en-US" sz="2400" b="0" i="0" dirty="0">
                <a:solidFill>
                  <a:srgbClr val="333333"/>
                </a:solidFill>
                <a:effectLst/>
                <a:latin typeface="Neue Plak"/>
              </a:rPr>
              <a:t>Important for anyone who must solve problems or brainstorm new ideas</a:t>
            </a:r>
          </a:p>
          <a:p>
            <a:pPr>
              <a:lnSpc>
                <a:spcPts val="2068"/>
              </a:lnSpc>
            </a:pPr>
            <a:endParaRPr lang="en-US" sz="2400" dirty="0">
              <a:solidFill>
                <a:srgbClr val="333333"/>
              </a:solidFill>
              <a:latin typeface="Neue Plak"/>
            </a:endParaRPr>
          </a:p>
          <a:p>
            <a:pPr>
              <a:lnSpc>
                <a:spcPts val="2068"/>
              </a:lnSpc>
            </a:pPr>
            <a:endParaRPr lang="en-US" sz="2400" b="0" i="0" dirty="0">
              <a:solidFill>
                <a:srgbClr val="000000"/>
              </a:solidFill>
              <a:effectLst/>
              <a:latin typeface="Neue Plak"/>
            </a:endParaRPr>
          </a:p>
          <a:p>
            <a:pPr>
              <a:lnSpc>
                <a:spcPts val="2068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Appreciate beauty in any form, whether natural or human-created. </a:t>
            </a:r>
          </a:p>
          <a:p>
            <a:pPr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92A1EE9C-5329-CFB6-9A67-C912AD9893BB}"/>
              </a:ext>
            </a:extLst>
          </p:cNvPr>
          <p:cNvSpPr txBox="1"/>
          <p:nvPr/>
        </p:nvSpPr>
        <p:spPr>
          <a:xfrm>
            <a:off x="3086982" y="345110"/>
            <a:ext cx="5577572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200" dirty="0">
                <a:solidFill>
                  <a:srgbClr val="000000"/>
                </a:solidFill>
                <a:latin typeface="Neue Plak"/>
              </a:rPr>
              <a:t>Creative Rest</a:t>
            </a:r>
          </a:p>
        </p:txBody>
      </p:sp>
      <p:pic>
        <p:nvPicPr>
          <p:cNvPr id="2054" name="Picture 6" descr="Premium Photo | Creative Mind 3D Illustration with Light bulb Generative ai">
            <a:extLst>
              <a:ext uri="{FF2B5EF4-FFF2-40B4-BE49-F238E27FC236}">
                <a16:creationId xmlns:a16="http://schemas.microsoft.com/office/drawing/2014/main" id="{D71FAD86-5529-1F17-6E48-0FB9E0C71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179" y="1680782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805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41C280CC-235C-F050-568D-88F483F15B16}"/>
              </a:ext>
            </a:extLst>
          </p:cNvPr>
          <p:cNvSpPr txBox="1"/>
          <p:nvPr/>
        </p:nvSpPr>
        <p:spPr>
          <a:xfrm>
            <a:off x="594361" y="1240220"/>
            <a:ext cx="5404104" cy="4797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26"/>
              </a:lnSpc>
            </a:pPr>
            <a:endParaRPr lang="en-US" sz="2400" dirty="0"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b="0" i="0" dirty="0">
                <a:solidFill>
                  <a:srgbClr val="333333"/>
                </a:solidFill>
                <a:effectLst/>
                <a:latin typeface="Neue Plak"/>
              </a:rPr>
              <a:t> </a:t>
            </a: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2068"/>
              </a:lnSpc>
            </a:pPr>
            <a:r>
              <a:rPr lang="en-US" sz="2400" b="1" dirty="0">
                <a:solidFill>
                  <a:srgbClr val="000000"/>
                </a:solidFill>
                <a:latin typeface="Neue Plak"/>
              </a:rPr>
              <a:t>Natural</a:t>
            </a:r>
          </a:p>
          <a:p>
            <a:pPr>
              <a:lnSpc>
                <a:spcPts val="2068"/>
              </a:lnSpc>
            </a:pPr>
            <a:endParaRPr lang="en-US" sz="2400" b="1" dirty="0">
              <a:solidFill>
                <a:srgbClr val="000000"/>
              </a:solidFill>
              <a:latin typeface="Neue Plak"/>
            </a:endParaRPr>
          </a:p>
          <a:p>
            <a:pPr marL="342900" indent="-342900">
              <a:lnSpc>
                <a:spcPts val="2068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Take in a sunrise or sunset</a:t>
            </a:r>
          </a:p>
          <a:p>
            <a:pPr marL="342900" indent="-342900">
              <a:lnSpc>
                <a:spcPts val="2068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342900" indent="-342900">
              <a:lnSpc>
                <a:spcPts val="2068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Go for a walk in nature</a:t>
            </a:r>
          </a:p>
          <a:p>
            <a:pPr marL="342900" indent="-342900">
              <a:lnSpc>
                <a:spcPts val="2068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342900" indent="-342900">
              <a:lnSpc>
                <a:spcPts val="2068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Be childlike and reawaken wonder</a:t>
            </a:r>
          </a:p>
          <a:p>
            <a:pPr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2068"/>
              </a:lnSpc>
            </a:pPr>
            <a:r>
              <a:rPr lang="en-US" sz="2400" b="1" dirty="0">
                <a:solidFill>
                  <a:srgbClr val="000000"/>
                </a:solidFill>
                <a:latin typeface="Neue Plak"/>
              </a:rPr>
              <a:t>Human-created</a:t>
            </a:r>
          </a:p>
          <a:p>
            <a:pPr>
              <a:lnSpc>
                <a:spcPts val="2068"/>
              </a:lnSpc>
            </a:pPr>
            <a:endParaRPr lang="en-US" sz="2400" b="1" dirty="0">
              <a:solidFill>
                <a:srgbClr val="000000"/>
              </a:solidFill>
              <a:latin typeface="Neue Plak"/>
            </a:endParaRPr>
          </a:p>
          <a:p>
            <a:pPr marL="342900" indent="-342900">
              <a:lnSpc>
                <a:spcPts val="2068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Visit a museum or art festival</a:t>
            </a:r>
          </a:p>
          <a:p>
            <a:pPr marL="342900" indent="-342900">
              <a:lnSpc>
                <a:spcPts val="2068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342900" indent="-342900">
              <a:lnSpc>
                <a:spcPts val="2068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Engage with inspiring music, books, documentaries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92A1EE9C-5329-CFB6-9A67-C912AD9893BB}"/>
              </a:ext>
            </a:extLst>
          </p:cNvPr>
          <p:cNvSpPr txBox="1"/>
          <p:nvPr/>
        </p:nvSpPr>
        <p:spPr>
          <a:xfrm>
            <a:off x="3086982" y="345110"/>
            <a:ext cx="5577572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200" dirty="0">
                <a:solidFill>
                  <a:srgbClr val="000000"/>
                </a:solidFill>
                <a:latin typeface="Neue Plak"/>
              </a:rPr>
              <a:t>Creative Rest</a:t>
            </a:r>
          </a:p>
        </p:txBody>
      </p:sp>
      <p:pic>
        <p:nvPicPr>
          <p:cNvPr id="6146" name="Picture 2" descr="Everyone needs nature | National Trust">
            <a:extLst>
              <a:ext uri="{FF2B5EF4-FFF2-40B4-BE49-F238E27FC236}">
                <a16:creationId xmlns:a16="http://schemas.microsoft.com/office/drawing/2014/main" id="{324A9D4A-CEE5-614E-A145-E951B8A4C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43724"/>
            <a:ext cx="5632664" cy="408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519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E7F71C4-2384-3662-AD9C-400A0E576E1F}"/>
              </a:ext>
            </a:extLst>
          </p:cNvPr>
          <p:cNvSpPr txBox="1"/>
          <p:nvPr/>
        </p:nvSpPr>
        <p:spPr>
          <a:xfrm>
            <a:off x="662635" y="1856232"/>
            <a:ext cx="5637581" cy="4053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The modern individual is overstimulated.</a:t>
            </a:r>
          </a:p>
          <a:p>
            <a:pPr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Eye exhaustion resulting from marathon screen time sessions: digital eye strain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06D310F-AF0C-882C-B679-B62E8CC69AFA}"/>
              </a:ext>
            </a:extLst>
          </p:cNvPr>
          <p:cNvSpPr txBox="1"/>
          <p:nvPr/>
        </p:nvSpPr>
        <p:spPr>
          <a:xfrm>
            <a:off x="817464" y="314074"/>
            <a:ext cx="9132781" cy="472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4000" dirty="0">
                <a:solidFill>
                  <a:srgbClr val="000000"/>
                </a:solidFill>
                <a:latin typeface="Canva Sans Bold"/>
              </a:rPr>
              <a:t>Sensory Rest</a:t>
            </a:r>
          </a:p>
        </p:txBody>
      </p:sp>
      <p:pic>
        <p:nvPicPr>
          <p:cNvPr id="4098" name="Picture 2" descr="Sensory Processing Disorder (SPD)">
            <a:extLst>
              <a:ext uri="{FF2B5EF4-FFF2-40B4-BE49-F238E27FC236}">
                <a16:creationId xmlns:a16="http://schemas.microsoft.com/office/drawing/2014/main" id="{A9C1AFC0-9D0B-05CC-F95A-AD190D3E1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040" y="1746246"/>
            <a:ext cx="5113325" cy="426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535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E7F71C4-2384-3662-AD9C-400A0E576E1F}"/>
              </a:ext>
            </a:extLst>
          </p:cNvPr>
          <p:cNvSpPr txBox="1"/>
          <p:nvPr/>
        </p:nvSpPr>
        <p:spPr>
          <a:xfrm>
            <a:off x="1008992" y="786126"/>
            <a:ext cx="10475083" cy="54000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Take a break from social media</a:t>
            </a: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Turn off notifications (sounds and visual alerts)</a:t>
            </a: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Limit video meetings</a:t>
            </a:r>
          </a:p>
          <a:p>
            <a:pPr marL="342900" indent="-342900" algn="ctr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342900" indent="-342900" algn="ctr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342900" indent="-342900" algn="ctr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342900" indent="-342900" algn="ctr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Set a relaxing evening ambiance (soothing music, candles)</a:t>
            </a: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Turn down lights</a:t>
            </a: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Digital Detox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06D310F-AF0C-882C-B679-B62E8CC69AFA}"/>
              </a:ext>
            </a:extLst>
          </p:cNvPr>
          <p:cNvSpPr txBox="1"/>
          <p:nvPr/>
        </p:nvSpPr>
        <p:spPr>
          <a:xfrm>
            <a:off x="817464" y="314074"/>
            <a:ext cx="9132781" cy="472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4000" dirty="0">
                <a:solidFill>
                  <a:srgbClr val="000000"/>
                </a:solidFill>
                <a:latin typeface="Canva Sans Bold"/>
              </a:rPr>
              <a:t>Sensory Rest</a:t>
            </a:r>
          </a:p>
        </p:txBody>
      </p:sp>
    </p:spTree>
    <p:extLst>
      <p:ext uri="{BB962C8B-B14F-4D97-AF65-F5344CB8AC3E}">
        <p14:creationId xmlns:p14="http://schemas.microsoft.com/office/powerpoint/2010/main" val="290143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DE6A4A4-EC28-32B1-2BA7-B1895F75CA36}"/>
              </a:ext>
            </a:extLst>
          </p:cNvPr>
          <p:cNvSpPr txBox="1"/>
          <p:nvPr/>
        </p:nvSpPr>
        <p:spPr>
          <a:xfrm>
            <a:off x="1027175" y="1823223"/>
            <a:ext cx="3694175" cy="3514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Evaluate your relationships!</a:t>
            </a: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(Revive or Exhaust?)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E00C28B-04D5-4AF9-409A-AB2362083AE8}"/>
              </a:ext>
            </a:extLst>
          </p:cNvPr>
          <p:cNvSpPr txBox="1"/>
          <p:nvPr/>
        </p:nvSpPr>
        <p:spPr>
          <a:xfrm>
            <a:off x="2244565" y="220280"/>
            <a:ext cx="6458002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200" dirty="0">
                <a:solidFill>
                  <a:srgbClr val="000000"/>
                </a:solidFill>
                <a:latin typeface="Canva Sans Bold"/>
              </a:rPr>
              <a:t>Social Rest</a:t>
            </a:r>
          </a:p>
        </p:txBody>
      </p:sp>
      <p:pic>
        <p:nvPicPr>
          <p:cNvPr id="1032" name="Picture 8" descr="Why Do People Act Differently in Groups Than They Do Alone?">
            <a:extLst>
              <a:ext uri="{FF2B5EF4-FFF2-40B4-BE49-F238E27FC236}">
                <a16:creationId xmlns:a16="http://schemas.microsoft.com/office/drawing/2014/main" id="{26E1756C-92D0-3207-7415-D00A2405A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271" y="1519904"/>
            <a:ext cx="5940554" cy="381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262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DE6A4A4-EC28-32B1-2BA7-B1895F75CA36}"/>
              </a:ext>
            </a:extLst>
          </p:cNvPr>
          <p:cNvSpPr txBox="1"/>
          <p:nvPr/>
        </p:nvSpPr>
        <p:spPr>
          <a:xfrm>
            <a:off x="813816" y="1094599"/>
            <a:ext cx="10606658" cy="5669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endParaRPr sz="2400" dirty="0">
              <a:latin typeface="Neue Plak"/>
            </a:endParaRP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Spend more time with people who give you energy and provide support</a:t>
            </a: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Spend less time with people who steal your energy</a:t>
            </a: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If you're an introvert, block out time to be alone.</a:t>
            </a: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Fill your own battery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8F219C8A-76AF-A5CA-1818-4750C9F9548F}"/>
              </a:ext>
            </a:extLst>
          </p:cNvPr>
          <p:cNvSpPr/>
          <p:nvPr/>
        </p:nvSpPr>
        <p:spPr>
          <a:xfrm>
            <a:off x="10484856" y="5221852"/>
            <a:ext cx="1017949" cy="1052144"/>
          </a:xfrm>
          <a:custGeom>
            <a:avLst/>
            <a:gdLst/>
            <a:ahLst/>
            <a:cxnLst/>
            <a:rect l="l" t="t" r="r" b="b"/>
            <a:pathLst>
              <a:path w="1017949" h="1052144">
                <a:moveTo>
                  <a:pt x="0" y="0"/>
                </a:moveTo>
                <a:lnTo>
                  <a:pt x="1017949" y="0"/>
                </a:lnTo>
                <a:lnTo>
                  <a:pt x="1017949" y="1052144"/>
                </a:lnTo>
                <a:lnTo>
                  <a:pt x="0" y="10521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E00C28B-04D5-4AF9-409A-AB2362083AE8}"/>
              </a:ext>
            </a:extLst>
          </p:cNvPr>
          <p:cNvSpPr txBox="1"/>
          <p:nvPr/>
        </p:nvSpPr>
        <p:spPr>
          <a:xfrm>
            <a:off x="2244565" y="220280"/>
            <a:ext cx="6458002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200" dirty="0">
                <a:solidFill>
                  <a:srgbClr val="000000"/>
                </a:solidFill>
                <a:latin typeface="Canva Sans Bold"/>
              </a:rPr>
              <a:t>Social Rest</a:t>
            </a:r>
          </a:p>
        </p:txBody>
      </p:sp>
    </p:spTree>
    <p:extLst>
      <p:ext uri="{BB962C8B-B14F-4D97-AF65-F5344CB8AC3E}">
        <p14:creationId xmlns:p14="http://schemas.microsoft.com/office/powerpoint/2010/main" val="15360234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81F9DEC5-01EA-A171-451B-008D819C3009}"/>
              </a:ext>
            </a:extLst>
          </p:cNvPr>
          <p:cNvSpPr txBox="1"/>
          <p:nvPr/>
        </p:nvSpPr>
        <p:spPr>
          <a:xfrm>
            <a:off x="917866" y="1896741"/>
            <a:ext cx="10035488" cy="3232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000" dirty="0"/>
          </a:p>
          <a:p>
            <a:pPr algn="ctr">
              <a:lnSpc>
                <a:spcPts val="2069"/>
              </a:lnSpc>
            </a:pPr>
            <a:endParaRPr sz="2000" dirty="0"/>
          </a:p>
          <a:p>
            <a:pPr algn="ctr">
              <a:lnSpc>
                <a:spcPts val="2069"/>
              </a:lnSpc>
            </a:pPr>
            <a:endParaRPr sz="2000" dirty="0"/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DE8CCC6-0C7D-34BB-CB71-07A41CCC8C99}"/>
              </a:ext>
            </a:extLst>
          </p:cNvPr>
          <p:cNvSpPr txBox="1"/>
          <p:nvPr/>
        </p:nvSpPr>
        <p:spPr>
          <a:xfrm>
            <a:off x="1149094" y="787041"/>
            <a:ext cx="9388184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200" dirty="0">
                <a:solidFill>
                  <a:srgbClr val="000000"/>
                </a:solidFill>
                <a:latin typeface="Neue Plak"/>
              </a:rPr>
              <a:t>Spiritual Rest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39C36D-4C34-B246-D8C6-19A643D476E9}"/>
              </a:ext>
            </a:extLst>
          </p:cNvPr>
          <p:cNvSpPr txBox="1"/>
          <p:nvPr/>
        </p:nvSpPr>
        <p:spPr>
          <a:xfrm>
            <a:off x="1373334" y="3013501"/>
            <a:ext cx="89397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eue Plak"/>
              </a:rPr>
              <a:t>A</a:t>
            </a:r>
            <a:r>
              <a:rPr lang="en-US" sz="2400" i="0" dirty="0">
                <a:solidFill>
                  <a:srgbClr val="333333"/>
                </a:solidFill>
                <a:effectLst/>
                <a:latin typeface="Neue Plak"/>
              </a:rPr>
              <a:t>bility to connect beyond the physical and mental and feel a deep sense of belonging, love, acceptance and purpose </a:t>
            </a:r>
            <a:endParaRPr lang="en-CA" sz="2400" dirty="0">
              <a:latin typeface="Neue Plak"/>
            </a:endParaRPr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B6757208-A567-AF8C-EC2B-F38146E873BA}"/>
              </a:ext>
            </a:extLst>
          </p:cNvPr>
          <p:cNvSpPr/>
          <p:nvPr/>
        </p:nvSpPr>
        <p:spPr>
          <a:xfrm>
            <a:off x="9878910" y="3490858"/>
            <a:ext cx="1316736" cy="1520042"/>
          </a:xfrm>
          <a:custGeom>
            <a:avLst/>
            <a:gdLst/>
            <a:ahLst/>
            <a:cxnLst/>
            <a:rect l="l" t="t" r="r" b="b"/>
            <a:pathLst>
              <a:path w="1316736" h="1520042">
                <a:moveTo>
                  <a:pt x="0" y="0"/>
                </a:moveTo>
                <a:lnTo>
                  <a:pt x="1316736" y="0"/>
                </a:lnTo>
                <a:lnTo>
                  <a:pt x="1316736" y="1520042"/>
                </a:lnTo>
                <a:lnTo>
                  <a:pt x="0" y="15200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0083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81F9DEC5-01EA-A171-451B-008D819C3009}"/>
              </a:ext>
            </a:extLst>
          </p:cNvPr>
          <p:cNvSpPr txBox="1"/>
          <p:nvPr/>
        </p:nvSpPr>
        <p:spPr>
          <a:xfrm>
            <a:off x="917866" y="1896741"/>
            <a:ext cx="10035488" cy="6732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000" dirty="0"/>
          </a:p>
          <a:p>
            <a:pPr algn="ctr">
              <a:lnSpc>
                <a:spcPts val="2069"/>
              </a:lnSpc>
            </a:pPr>
            <a:endParaRPr sz="2000" dirty="0"/>
          </a:p>
          <a:p>
            <a:pPr algn="ctr">
              <a:lnSpc>
                <a:spcPts val="2069"/>
              </a:lnSpc>
            </a:pPr>
            <a:endParaRPr sz="2000" dirty="0"/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r>
              <a:rPr lang="en-US" sz="2000" dirty="0">
                <a:solidFill>
                  <a:srgbClr val="000000"/>
                </a:solidFill>
                <a:latin typeface="Neue Plak"/>
              </a:rPr>
              <a:t>Do things that provide a meaning.</a:t>
            </a:r>
          </a:p>
          <a:p>
            <a:pPr algn="ctr">
              <a:lnSpc>
                <a:spcPts val="2069"/>
              </a:lnSpc>
            </a:pPr>
            <a:r>
              <a:rPr lang="en-US" sz="2000" dirty="0">
                <a:solidFill>
                  <a:srgbClr val="000000"/>
                </a:solidFill>
                <a:latin typeface="Neue Plak"/>
              </a:rPr>
              <a:t>Be part of something bigger than yourself.</a:t>
            </a: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000" dirty="0">
                <a:solidFill>
                  <a:srgbClr val="000000"/>
                </a:solidFill>
                <a:latin typeface="Neue Plak"/>
              </a:rPr>
              <a:t> Volunteer</a:t>
            </a: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000" dirty="0">
                <a:solidFill>
                  <a:srgbClr val="000000"/>
                </a:solidFill>
                <a:latin typeface="Neue Plak"/>
              </a:rPr>
              <a:t> Work a job that feels purpose-driven</a:t>
            </a: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000" dirty="0">
                <a:solidFill>
                  <a:srgbClr val="000000"/>
                </a:solidFill>
                <a:latin typeface="Neue Plak"/>
              </a:rPr>
              <a:t> Participate in faith-based activities (if aligned to your belief system)</a:t>
            </a: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FCDC99A-F038-9057-2119-949EDB74C026}"/>
              </a:ext>
            </a:extLst>
          </p:cNvPr>
          <p:cNvSpPr/>
          <p:nvPr/>
        </p:nvSpPr>
        <p:spPr>
          <a:xfrm>
            <a:off x="5275098" y="2164578"/>
            <a:ext cx="1321023" cy="774450"/>
          </a:xfrm>
          <a:custGeom>
            <a:avLst/>
            <a:gdLst/>
            <a:ahLst/>
            <a:cxnLst/>
            <a:rect l="l" t="t" r="r" b="b"/>
            <a:pathLst>
              <a:path w="1321023" h="774450">
                <a:moveTo>
                  <a:pt x="0" y="0"/>
                </a:moveTo>
                <a:lnTo>
                  <a:pt x="1321023" y="0"/>
                </a:lnTo>
                <a:lnTo>
                  <a:pt x="1321023" y="774450"/>
                </a:lnTo>
                <a:lnTo>
                  <a:pt x="0" y="774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1947968-08D3-71DF-DC8D-B329E40C56C4}"/>
              </a:ext>
            </a:extLst>
          </p:cNvPr>
          <p:cNvSpPr/>
          <p:nvPr/>
        </p:nvSpPr>
        <p:spPr>
          <a:xfrm>
            <a:off x="219222" y="4385308"/>
            <a:ext cx="2633472" cy="1063264"/>
          </a:xfrm>
          <a:custGeom>
            <a:avLst/>
            <a:gdLst/>
            <a:ahLst/>
            <a:cxnLst/>
            <a:rect l="l" t="t" r="r" b="b"/>
            <a:pathLst>
              <a:path w="2633472" h="1063264">
                <a:moveTo>
                  <a:pt x="0" y="0"/>
                </a:moveTo>
                <a:lnTo>
                  <a:pt x="2633472" y="0"/>
                </a:lnTo>
                <a:lnTo>
                  <a:pt x="2633472" y="1063264"/>
                </a:lnTo>
                <a:lnTo>
                  <a:pt x="0" y="10632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671CB8D-353D-C630-30F8-B3A97D8988B1}"/>
              </a:ext>
            </a:extLst>
          </p:cNvPr>
          <p:cNvSpPr/>
          <p:nvPr/>
        </p:nvSpPr>
        <p:spPr>
          <a:xfrm>
            <a:off x="9746017" y="1896741"/>
            <a:ext cx="1316736" cy="1520042"/>
          </a:xfrm>
          <a:custGeom>
            <a:avLst/>
            <a:gdLst/>
            <a:ahLst/>
            <a:cxnLst/>
            <a:rect l="l" t="t" r="r" b="b"/>
            <a:pathLst>
              <a:path w="1316736" h="1520042">
                <a:moveTo>
                  <a:pt x="0" y="0"/>
                </a:moveTo>
                <a:lnTo>
                  <a:pt x="1316736" y="0"/>
                </a:lnTo>
                <a:lnTo>
                  <a:pt x="1316736" y="1520042"/>
                </a:lnTo>
                <a:lnTo>
                  <a:pt x="0" y="15200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C8AE6AC4-38FE-C756-4BBA-200584A1CB61}"/>
              </a:ext>
            </a:extLst>
          </p:cNvPr>
          <p:cNvSpPr/>
          <p:nvPr/>
        </p:nvSpPr>
        <p:spPr>
          <a:xfrm>
            <a:off x="11510809" y="4385308"/>
            <a:ext cx="461969" cy="2237062"/>
          </a:xfrm>
          <a:custGeom>
            <a:avLst/>
            <a:gdLst/>
            <a:ahLst/>
            <a:cxnLst/>
            <a:rect l="l" t="t" r="r" b="b"/>
            <a:pathLst>
              <a:path w="461969" h="2237062">
                <a:moveTo>
                  <a:pt x="0" y="0"/>
                </a:moveTo>
                <a:lnTo>
                  <a:pt x="461969" y="0"/>
                </a:lnTo>
                <a:lnTo>
                  <a:pt x="461969" y="2237062"/>
                </a:lnTo>
                <a:lnTo>
                  <a:pt x="0" y="22370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86434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DE8CCC6-0C7D-34BB-CB71-07A41CCC8C99}"/>
              </a:ext>
            </a:extLst>
          </p:cNvPr>
          <p:cNvSpPr txBox="1"/>
          <p:nvPr/>
        </p:nvSpPr>
        <p:spPr>
          <a:xfrm>
            <a:off x="917866" y="272034"/>
            <a:ext cx="9388184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200" dirty="0">
                <a:solidFill>
                  <a:srgbClr val="000000"/>
                </a:solidFill>
                <a:latin typeface="Neue Plak"/>
              </a:rPr>
              <a:t>Spiritual Rest</a:t>
            </a:r>
          </a:p>
        </p:txBody>
      </p:sp>
    </p:spTree>
    <p:extLst>
      <p:ext uri="{BB962C8B-B14F-4D97-AF65-F5344CB8AC3E}">
        <p14:creationId xmlns:p14="http://schemas.microsoft.com/office/powerpoint/2010/main" val="30091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679482-8510-C4AF-03A3-E09150FB9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230" y="1698327"/>
            <a:ext cx="4292081" cy="4292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4D8E11-4BE8-1CA0-E676-3071E80491DF}"/>
              </a:ext>
            </a:extLst>
          </p:cNvPr>
          <p:cNvSpPr txBox="1"/>
          <p:nvPr/>
        </p:nvSpPr>
        <p:spPr>
          <a:xfrm>
            <a:off x="3675888" y="599090"/>
            <a:ext cx="5925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PROACTIVE vs REACTIVE</a:t>
            </a:r>
          </a:p>
        </p:txBody>
      </p:sp>
    </p:spTree>
    <p:extLst>
      <p:ext uri="{BB962C8B-B14F-4D97-AF65-F5344CB8AC3E}">
        <p14:creationId xmlns:p14="http://schemas.microsoft.com/office/powerpoint/2010/main" val="3474368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5869C291-C655-F212-7277-4AD74527FA52}"/>
              </a:ext>
            </a:extLst>
          </p:cNvPr>
          <p:cNvSpPr txBox="1"/>
          <p:nvPr/>
        </p:nvSpPr>
        <p:spPr>
          <a:xfrm>
            <a:off x="539497" y="3166678"/>
            <a:ext cx="7644384" cy="2590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lnSpc>
                <a:spcPts val="1693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nva Sans Bold"/>
            </a:endParaRPr>
          </a:p>
          <a:p>
            <a:pPr marL="342900" indent="-342900" algn="just">
              <a:lnSpc>
                <a:spcPts val="1693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nva Sans Bold"/>
              </a:rPr>
              <a:t>Dr. Dalton-Smith recommends starting with your 1-2 biggest rest deficits</a:t>
            </a:r>
          </a:p>
          <a:p>
            <a:pPr marL="342900" indent="-342900" algn="just">
              <a:lnSpc>
                <a:spcPts val="1693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nva Sans Bold"/>
            </a:endParaRPr>
          </a:p>
          <a:p>
            <a:pPr marL="342900" indent="-342900" algn="just">
              <a:lnSpc>
                <a:spcPts val="1693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nva Sans Bold"/>
              </a:rPr>
              <a:t>Don’t try to eat the whole elephant at once</a:t>
            </a:r>
          </a:p>
          <a:p>
            <a:pPr marL="342900" indent="-342900" algn="just">
              <a:lnSpc>
                <a:spcPts val="1693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nva Sans Bold"/>
            </a:endParaRPr>
          </a:p>
          <a:p>
            <a:pPr marL="342900" indent="-342900" algn="just">
              <a:lnSpc>
                <a:spcPts val="1693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nva Sans Bold"/>
              </a:rPr>
              <a:t>Then, over time, create daily and weekly habits to get all 7 (habit stacking)</a:t>
            </a:r>
          </a:p>
          <a:p>
            <a:pPr marL="342900" indent="-342900" algn="just">
              <a:lnSpc>
                <a:spcPts val="1693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nva Sans Bold"/>
            </a:endParaRPr>
          </a:p>
          <a:p>
            <a:pPr marL="342900" indent="-342900" algn="just">
              <a:lnSpc>
                <a:spcPts val="1693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nva Sans Bold"/>
            </a:endParaRPr>
          </a:p>
          <a:p>
            <a:pPr marL="342900" indent="-342900" algn="just">
              <a:lnSpc>
                <a:spcPts val="1693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nva Sans Bold"/>
            </a:endParaRPr>
          </a:p>
          <a:p>
            <a:pPr algn="ctr">
              <a:lnSpc>
                <a:spcPts val="1330"/>
              </a:lnSpc>
            </a:pPr>
            <a:endParaRPr lang="en-US" sz="20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E7793C-3103-389F-3986-016AFA57DC2D}"/>
              </a:ext>
            </a:extLst>
          </p:cNvPr>
          <p:cNvSpPr txBox="1"/>
          <p:nvPr/>
        </p:nvSpPr>
        <p:spPr>
          <a:xfrm>
            <a:off x="969264" y="648929"/>
            <a:ext cx="97840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800" dirty="0">
                <a:latin typeface="Neue Plak"/>
              </a:rPr>
              <a:t>Takeaways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E9D85E-D023-1570-3F82-FA9E5C7A0CC5}"/>
              </a:ext>
            </a:extLst>
          </p:cNvPr>
          <p:cNvSpPr txBox="1"/>
          <p:nvPr/>
        </p:nvSpPr>
        <p:spPr>
          <a:xfrm>
            <a:off x="3694175" y="2061692"/>
            <a:ext cx="5577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REST = RESTORATION</a:t>
            </a:r>
          </a:p>
        </p:txBody>
      </p:sp>
      <p:pic>
        <p:nvPicPr>
          <p:cNvPr id="7170" name="Picture 2" descr="Habit-Stacking">
            <a:extLst>
              <a:ext uri="{FF2B5EF4-FFF2-40B4-BE49-F238E27FC236}">
                <a16:creationId xmlns:a16="http://schemas.microsoft.com/office/drawing/2014/main" id="{5218DB07-B748-74C2-45EB-3C64599DB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072" y="3011234"/>
            <a:ext cx="3701288" cy="208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7271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69488-0FC4-8B8C-C833-BF32EB6AFE13}"/>
              </a:ext>
            </a:extLst>
          </p:cNvPr>
          <p:cNvSpPr txBox="1"/>
          <p:nvPr/>
        </p:nvSpPr>
        <p:spPr>
          <a:xfrm>
            <a:off x="781050" y="2490281"/>
            <a:ext cx="102203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1" i="0" dirty="0">
                <a:solidFill>
                  <a:srgbClr val="1E0A3C"/>
                </a:solidFill>
                <a:effectLst/>
                <a:latin typeface="Neue Plak"/>
              </a:rPr>
              <a:t>Inspiration :Dr. Saundra Dalton-Smith </a:t>
            </a:r>
            <a:r>
              <a:rPr lang="en-US" sz="4000" b="1" i="0" dirty="0">
                <a:solidFill>
                  <a:srgbClr val="1E0A3C"/>
                </a:solidFill>
                <a:effectLst/>
                <a:latin typeface="Neue Plak"/>
                <a:hlinkClick r:id="rId2"/>
              </a:rPr>
              <a:t>https://www.youtube.com/watch?v=ZGNN4EPJzGk&amp;t=6s</a:t>
            </a:r>
            <a:endParaRPr lang="en-US" sz="4000" b="1" i="0" dirty="0">
              <a:solidFill>
                <a:srgbClr val="1E0A3C"/>
              </a:solidFill>
              <a:effectLst/>
              <a:latin typeface="Neue Plak"/>
            </a:endParaRPr>
          </a:p>
          <a:p>
            <a:pPr algn="l" fontAlgn="base"/>
            <a:endParaRPr lang="en-US" sz="40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r>
              <a:rPr lang="en-US" sz="2200" b="0" i="0" dirty="0">
                <a:solidFill>
                  <a:srgbClr val="242323"/>
                </a:solidFill>
                <a:effectLst/>
                <a:latin typeface="Neue Plak"/>
              </a:rPr>
              <a:t>Helping organizations overcome burnout, decrease employee turnover, and cultivate</a:t>
            </a:r>
            <a:endParaRPr lang="en-US" sz="2200" b="0" i="0" dirty="0">
              <a:solidFill>
                <a:srgbClr val="000000"/>
              </a:solidFill>
              <a:effectLst/>
              <a:latin typeface="Neue Plak"/>
            </a:endParaRPr>
          </a:p>
          <a:p>
            <a:pPr algn="l" rtl="0" fontAlgn="base"/>
            <a:r>
              <a:rPr lang="en-US" sz="2200" b="0" i="0" dirty="0">
                <a:solidFill>
                  <a:srgbClr val="242323"/>
                </a:solidFill>
                <a:effectLst/>
                <a:latin typeface="Neue Plak"/>
              </a:rPr>
              <a:t>a well-being culture featuring her proprietary </a:t>
            </a:r>
            <a:r>
              <a:rPr lang="en-US" sz="2200" b="1" i="0" dirty="0">
                <a:solidFill>
                  <a:srgbClr val="242323"/>
                </a:solidFill>
                <a:effectLst/>
                <a:latin typeface="Neue Plak"/>
              </a:rPr>
              <a:t>7 Types of Rest</a:t>
            </a:r>
            <a:r>
              <a:rPr lang="en-US" sz="2200" b="0" i="0" dirty="0">
                <a:solidFill>
                  <a:srgbClr val="242323"/>
                </a:solidFill>
                <a:effectLst/>
                <a:latin typeface="Neue Plak"/>
              </a:rPr>
              <a:t> framework.</a:t>
            </a:r>
            <a:endParaRPr lang="en-US" sz="2200" b="0" i="0" dirty="0">
              <a:solidFill>
                <a:srgbClr val="000000"/>
              </a:solidFill>
              <a:effectLst/>
              <a:latin typeface="Neue Plak"/>
            </a:endParaRPr>
          </a:p>
          <a:p>
            <a:pPr algn="l"/>
            <a:endParaRPr lang="en-US" sz="4000" b="1" i="0" dirty="0">
              <a:solidFill>
                <a:srgbClr val="1E0A3C"/>
              </a:solidFill>
              <a:effectLst/>
              <a:latin typeface="Neue Plak"/>
            </a:endParaRPr>
          </a:p>
          <a:p>
            <a:br>
              <a:rPr lang="en-US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019683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nd your Ikigai to increase happiness and balance in your life.">
            <a:extLst>
              <a:ext uri="{FF2B5EF4-FFF2-40B4-BE49-F238E27FC236}">
                <a16:creationId xmlns:a16="http://schemas.microsoft.com/office/drawing/2014/main" id="{6560683A-4225-4755-43D6-E75421FC0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8076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302DF2-4A5C-3991-457D-7CD0FA7AD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990600"/>
            <a:ext cx="36576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807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FEDEBE-E89E-B113-E990-B476AB4EDC30}"/>
              </a:ext>
            </a:extLst>
          </p:cNvPr>
          <p:cNvSpPr txBox="1"/>
          <p:nvPr/>
        </p:nvSpPr>
        <p:spPr>
          <a:xfrm>
            <a:off x="3208082" y="3011391"/>
            <a:ext cx="9563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1" i="0" dirty="0">
                <a:solidFill>
                  <a:srgbClr val="1E0A3C"/>
                </a:solidFill>
                <a:effectLst/>
                <a:latin typeface="Neue Plak"/>
              </a:rPr>
              <a:t>Thank you </a:t>
            </a:r>
            <a:endParaRPr lang="en-CA" dirty="0"/>
          </a:p>
        </p:txBody>
      </p:sp>
      <p:pic>
        <p:nvPicPr>
          <p:cNvPr id="3" name="Picture Placeholder 10" descr="Colourful Biscuits ">
            <a:extLst>
              <a:ext uri="{FF2B5EF4-FFF2-40B4-BE49-F238E27FC236}">
                <a16:creationId xmlns:a16="http://schemas.microsoft.com/office/drawing/2014/main" id="{8E192630-8F4B-3855-C65A-0AE854C844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79330" y="4047012"/>
            <a:ext cx="2702767" cy="2702767"/>
          </a:xfrm>
          <a:custGeom>
            <a:avLst/>
            <a:gdLst>
              <a:gd name="connsiteX0" fmla="*/ 2645499 w 5290998"/>
              <a:gd name="connsiteY0" fmla="*/ 0 h 5290998"/>
              <a:gd name="connsiteX1" fmla="*/ 5290998 w 5290998"/>
              <a:gd name="connsiteY1" fmla="*/ 2645499 h 5290998"/>
              <a:gd name="connsiteX2" fmla="*/ 2645499 w 5290998"/>
              <a:gd name="connsiteY2" fmla="*/ 5290998 h 5290998"/>
              <a:gd name="connsiteX3" fmla="*/ 0 w 5290998"/>
              <a:gd name="connsiteY3" fmla="*/ 2645499 h 5290998"/>
              <a:gd name="connsiteX4" fmla="*/ 2645499 w 5290998"/>
              <a:gd name="connsiteY4" fmla="*/ 0 h 5290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73F3D2-E8E9-8DEE-EDAF-1278F5FF5B3E}"/>
              </a:ext>
            </a:extLst>
          </p:cNvPr>
          <p:cNvSpPr txBox="1"/>
          <p:nvPr/>
        </p:nvSpPr>
        <p:spPr>
          <a:xfrm>
            <a:off x="409903" y="5580993"/>
            <a:ext cx="8628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1" dirty="0">
                <a:solidFill>
                  <a:srgbClr val="333333"/>
                </a:solidFill>
                <a:effectLst/>
                <a:latin typeface="Neue Plak"/>
              </a:rPr>
              <a:t>P.S. Fatigue can also be associated with numerous health problems, so please get checked out by your physician if it persists.</a:t>
            </a:r>
            <a:endParaRPr lang="en-CA" sz="2400" dirty="0">
              <a:latin typeface="Neue Plak"/>
            </a:endParaRPr>
          </a:p>
        </p:txBody>
      </p:sp>
      <p:pic>
        <p:nvPicPr>
          <p:cNvPr id="6" name="Graphic 5" descr="Butterfly with solid fill">
            <a:extLst>
              <a:ext uri="{FF2B5EF4-FFF2-40B4-BE49-F238E27FC236}">
                <a16:creationId xmlns:a16="http://schemas.microsoft.com/office/drawing/2014/main" id="{ABFDF5BD-37BA-2968-2D5B-2C86BE772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00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14F2BC-7364-176D-E56E-20784D084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232" y="0"/>
            <a:ext cx="7662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68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4931BFD2-0922-4776-70C7-5A712B122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970506"/>
            <a:ext cx="5771493" cy="560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D7A364-BF75-AD37-D963-BAA5858F8424}"/>
              </a:ext>
            </a:extLst>
          </p:cNvPr>
          <p:cNvSpPr txBox="1"/>
          <p:nvPr/>
        </p:nvSpPr>
        <p:spPr>
          <a:xfrm>
            <a:off x="3216166" y="157656"/>
            <a:ext cx="6653048" cy="1016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Neue Plak"/>
              </a:rPr>
              <a:t>Visualizing burnout.</a:t>
            </a:r>
          </a:p>
          <a:p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8C52DC-FF15-6A25-0955-37958147F682}"/>
              </a:ext>
            </a:extLst>
          </p:cNvPr>
          <p:cNvSpPr txBox="1"/>
          <p:nvPr/>
        </p:nvSpPr>
        <p:spPr>
          <a:xfrm>
            <a:off x="8786650" y="6377178"/>
            <a:ext cx="2920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Credits : </a:t>
            </a:r>
            <a:r>
              <a:rPr lang="en-CA" b="1" i="0" u="none" strike="noStrike" dirty="0">
                <a:solidFill>
                  <a:srgbClr val="E7E9EA"/>
                </a:solidFill>
                <a:effectLst/>
                <a:latin typeface="TwitterChirp"/>
                <a:hlinkClick r:id="rId3"/>
              </a:rPr>
              <a:t>Jonnie Hallman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94784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4D95F8-2BE0-82ED-7EF0-29C9D9FCD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909" y="2044458"/>
            <a:ext cx="7452955" cy="38949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09482C-6B40-851D-1F8F-7356A7D96D01}"/>
              </a:ext>
            </a:extLst>
          </p:cNvPr>
          <p:cNvSpPr txBox="1"/>
          <p:nvPr/>
        </p:nvSpPr>
        <p:spPr>
          <a:xfrm>
            <a:off x="2984938" y="998482"/>
            <a:ext cx="5055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EXPECTATIONS  vs  REALITY</a:t>
            </a:r>
          </a:p>
        </p:txBody>
      </p:sp>
    </p:spTree>
    <p:extLst>
      <p:ext uri="{BB962C8B-B14F-4D97-AF65-F5344CB8AC3E}">
        <p14:creationId xmlns:p14="http://schemas.microsoft.com/office/powerpoint/2010/main" val="141296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F3762-1F6C-EE24-F199-76A27C780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928" y="640397"/>
            <a:ext cx="6044184" cy="1325563"/>
          </a:xfrm>
        </p:spPr>
        <p:txBody>
          <a:bodyPr/>
          <a:lstStyle/>
          <a:p>
            <a:r>
              <a:rPr lang="en-CA" dirty="0"/>
              <a:t>SPOON THEORY</a:t>
            </a:r>
          </a:p>
        </p:txBody>
      </p:sp>
      <p:pic>
        <p:nvPicPr>
          <p:cNvPr id="5124" name="Picture 4" descr="What's spoon theory? The metaphor helping people with chronic illnesses and  disabilities plan their days - The Brain Charity">
            <a:extLst>
              <a:ext uri="{FF2B5EF4-FFF2-40B4-BE49-F238E27FC236}">
                <a16:creationId xmlns:a16="http://schemas.microsoft.com/office/drawing/2014/main" id="{EFCA3ECF-0F5F-DB7C-DFEF-2277E749E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72" y="2752725"/>
            <a:ext cx="809625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382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poon theory: What is it and how can it help people living with chronic  illness? - Carenity">
            <a:extLst>
              <a:ext uri="{FF2B5EF4-FFF2-40B4-BE49-F238E27FC236}">
                <a16:creationId xmlns:a16="http://schemas.microsoft.com/office/drawing/2014/main" id="{FBAE14A0-C284-6D6C-EF53-6D068F442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23" y="521208"/>
            <a:ext cx="10484485" cy="606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367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C4D923F-B722-AFE2-A889-02C7D52C2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840" y="438913"/>
            <a:ext cx="5934456" cy="614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438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1827</TotalTime>
  <Words>787</Words>
  <Application>Microsoft Office PowerPoint</Application>
  <PresentationFormat>Widescreen</PresentationFormat>
  <Paragraphs>320</Paragraphs>
  <Slides>34</Slides>
  <Notes>7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Calibri</vt:lpstr>
      <vt:lpstr>Calibri Light</vt:lpstr>
      <vt:lpstr>Canva Sans</vt:lpstr>
      <vt:lpstr>Canva Sans Bold</vt:lpstr>
      <vt:lpstr>FF Meta Serif W01</vt:lpstr>
      <vt:lpstr>Neue Plak</vt:lpstr>
      <vt:lpstr>TwitterChirp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SPOON THEORY</vt:lpstr>
      <vt:lpstr>PowerPoint Presentation</vt:lpstr>
      <vt:lpstr>PowerPoint Presentation</vt:lpstr>
      <vt:lpstr>PowerPoint Presentation</vt:lpstr>
      <vt:lpstr>REST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Vaishnavi T V</dc:creator>
  <cp:lastModifiedBy>Vaishnavi T V</cp:lastModifiedBy>
  <cp:revision>67</cp:revision>
  <dcterms:created xsi:type="dcterms:W3CDTF">2023-09-06T01:40:58Z</dcterms:created>
  <dcterms:modified xsi:type="dcterms:W3CDTF">2024-03-17T18:35:53Z</dcterms:modified>
</cp:coreProperties>
</file>